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0"/>
  </p:notesMasterIdLst>
  <p:sldIdLst>
    <p:sldId id="318" r:id="rId2"/>
    <p:sldId id="298" r:id="rId3"/>
    <p:sldId id="300" r:id="rId4"/>
    <p:sldId id="296" r:id="rId5"/>
    <p:sldId id="315" r:id="rId6"/>
    <p:sldId id="322" r:id="rId7"/>
    <p:sldId id="320" r:id="rId8"/>
    <p:sldId id="32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68" autoAdjust="0"/>
    <p:restoredTop sz="91977" autoAdjust="0"/>
  </p:normalViewPr>
  <p:slideViewPr>
    <p:cSldViewPr>
      <p:cViewPr varScale="1">
        <p:scale>
          <a:sx n="67" d="100"/>
          <a:sy n="67" d="100"/>
        </p:scale>
        <p:origin x="12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19B15B-FE94-4613-94D2-2D27CC8A0F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2E3B669-3E91-4EF6-B113-D9268AAEF4C9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18731F-D729-4690-955A-CCDA1F691C43}" type="slidenum">
              <a:rPr lang="en-US" altLang="en-US" smtClean="0">
                <a:solidFill>
                  <a:srgbClr val="000000"/>
                </a:solidFill>
              </a:rPr>
              <a:pPr/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E3F0EDF-AA1F-4695-BC37-76DA3804D32A}" type="slidenum">
              <a:rPr lang="en-US" altLang="en-US" smtClean="0">
                <a:solidFill>
                  <a:srgbClr val="000000"/>
                </a:solidFill>
              </a:rPr>
              <a:pPr/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E3F0EDF-AA1F-4695-BC37-76DA3804D32A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03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884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491D0-2C51-4641-B2CA-7A24CEDCB1B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18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EA901-9355-427C-8202-9C79210323E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64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CECC-ADC3-44C8-B834-FFE8EBDDA41D}" type="datetimeFigureOut">
              <a:rPr lang="fr-CA" smtClean="0"/>
              <a:t>2023-01-08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213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41581-F757-4B2D-9849-FBBA0200D1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29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224F6-EB50-42B1-AB6C-AAD0C19B46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57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49A91-CDEE-41D3-8376-857B6A441BC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73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A795D-2674-4BAA-9A45-4AE96CE056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13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53E01-2342-4C20-8C46-C136037C393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7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8BF05-4982-4CF8-A53B-AA948A1CDC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34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94CB2D-FF40-4BF8-B2A5-7984BC4F3BD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06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0DDF8"/>
            </a:gs>
            <a:gs pos="2000">
              <a:schemeClr val="bg1">
                <a:lumMod val="1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3CECC-ADC3-44C8-B834-FFE8EBDDA41D}" type="datetimeFigureOut">
              <a:rPr lang="fr-CA" smtClean="0"/>
              <a:t>2023-01-08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81B1E-48F5-4BFF-9842-68CD3398957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25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Slide Deck 1B:</a:t>
            </a:r>
            <a:br>
              <a:rPr lang="en-CA" b="1" dirty="0" smtClean="0"/>
            </a:br>
            <a:r>
              <a:rPr lang="en-CA" b="1" dirty="0" smtClean="0"/>
              <a:t>Federal Elections </a:t>
            </a:r>
            <a:br>
              <a:rPr lang="en-CA" b="1" dirty="0" smtClean="0"/>
            </a:br>
            <a:endParaRPr lang="fr-CA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6093296"/>
            <a:ext cx="3065600" cy="55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12687" y="11191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800" b="1" dirty="0" smtClean="0">
                <a:latin typeface="Calibri" panose="020F0502020204030204" pitchFamily="34" charset="0"/>
              </a:rPr>
              <a:t>What is our voting system?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Canada uses a system called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First-Past-The-Post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 (FPTP) or </a:t>
            </a:r>
            <a:b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</a:b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Single-Member Plurality.</a:t>
            </a:r>
          </a:p>
          <a:p>
            <a:pPr marL="0" indent="0" eaLnBrk="1" hangingPunct="1">
              <a:buNone/>
              <a:defRPr/>
            </a:pPr>
            <a:endParaRPr lang="en-US" altLang="en-US" sz="1000" dirty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Only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one member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is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elected in each geographic area.</a:t>
            </a:r>
          </a:p>
          <a:p>
            <a:pPr>
              <a:defRPr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eaLnBrk="1" hangingPunct="1">
              <a:defRPr/>
            </a:pPr>
            <a:r>
              <a:rPr lang="en-CA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The rules:</a:t>
            </a:r>
            <a:endParaRPr lang="en-US" altLang="en-US" sz="24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Voters can only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choose one                                                                candidate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 on their ballot.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The candidate that receives the                                                        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most votes wins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.</a:t>
            </a:r>
            <a:endParaRPr lang="en-US" altLang="en-US" sz="2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8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2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747" y="3505200"/>
            <a:ext cx="3264696" cy="3186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488887" y="5556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800" b="1" dirty="0" smtClean="0">
                <a:latin typeface="Calibri" panose="020F0502020204030204" pitchFamily="34" charset="0"/>
              </a:rPr>
              <a:t>How are candidates elected?</a:t>
            </a:r>
          </a:p>
        </p:txBody>
      </p:sp>
      <p:sp>
        <p:nvSpPr>
          <p:cNvPr id="16388" name="Content Placeholder 2"/>
          <p:cNvSpPr>
            <a:spLocks noGrp="1"/>
          </p:cNvSpPr>
          <p:nvPr>
            <p:ph idx="1"/>
          </p:nvPr>
        </p:nvSpPr>
        <p:spPr>
          <a:xfrm>
            <a:off x="609599" y="1447800"/>
            <a:ext cx="8001001" cy="4525963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en-US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Example: Riding with </a:t>
            </a:r>
            <a:r>
              <a:rPr lang="en-US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1,000 ballots cast.</a:t>
            </a:r>
          </a:p>
          <a:p>
            <a:pPr marL="0" indent="0">
              <a:buFontTx/>
              <a:buNone/>
            </a:pPr>
            <a:endParaRPr lang="en-US" altLang="en-US" sz="2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altLang="en-US" sz="5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2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CANDIDATE</a:t>
            </a:r>
            <a:r>
              <a:rPr lang="en-US" altLang="en-US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					</a:t>
            </a:r>
            <a:r>
              <a:rPr lang="en-US" altLang="en-US" sz="22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NUMBER OF VOTES</a:t>
            </a:r>
          </a:p>
          <a:p>
            <a:pPr marL="0" indent="0">
              <a:buFontTx/>
              <a:buNone/>
            </a:pPr>
            <a:endParaRPr lang="en-US" altLang="en-US" sz="500" b="1" u="sng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en-CA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Laura Diaz (Independent) 				125 </a:t>
            </a:r>
          </a:p>
          <a:p>
            <a:pPr marL="0" indent="0">
              <a:buFontTx/>
              <a:buNone/>
            </a:pPr>
            <a:r>
              <a:rPr lang="en-CA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Rachel Grace (Pink Party) 				400 </a:t>
            </a:r>
          </a:p>
          <a:p>
            <a:pPr marL="0" indent="0">
              <a:buFontTx/>
              <a:buNone/>
            </a:pPr>
            <a:r>
              <a:rPr lang="en-CA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Kevin Markus (Yellow Party) 				110 </a:t>
            </a:r>
          </a:p>
          <a:p>
            <a:pPr marL="0" indent="0">
              <a:buFontTx/>
              <a:buNone/>
            </a:pPr>
            <a:r>
              <a:rPr lang="en-CA" alt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Alexia Patel (Peach Party) 				340 </a:t>
            </a:r>
          </a:p>
          <a:p>
            <a:pPr marL="0" indent="0">
              <a:buFontTx/>
              <a:buNone/>
            </a:pPr>
            <a:r>
              <a:rPr lang="en-CA" altLang="en-US" sz="2200" dirty="0" smtClean="0">
                <a:latin typeface="Calibri" panose="020F0502020204030204" pitchFamily="34" charset="0"/>
              </a:rPr>
              <a:t>Corey West (Teal Party)					  25</a:t>
            </a:r>
            <a:endParaRPr lang="en-CA" altLang="en-US" sz="2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altLang="en-US" sz="5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5-Point Star 1"/>
          <p:cNvSpPr/>
          <p:nvPr/>
        </p:nvSpPr>
        <p:spPr>
          <a:xfrm>
            <a:off x="7620000" y="3352800"/>
            <a:ext cx="228600" cy="2286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19100" y="150813"/>
            <a:ext cx="8229600" cy="9921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CA" altLang="en-US" sz="3800" b="1" dirty="0" smtClean="0">
                <a:latin typeface="Calibri" panose="020F0502020204030204" pitchFamily="34" charset="0"/>
              </a:rPr>
              <a:t>Federal ridings</a:t>
            </a:r>
            <a:endParaRPr lang="en-US" altLang="en-US" sz="3800" b="1" dirty="0" smtClean="0">
              <a:latin typeface="Calibri" panose="020F0502020204030204" pitchFamily="34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419100" y="1257300"/>
            <a:ext cx="49911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Canada is divided into 338 geographic areas called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ridings.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Also known as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constituencies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.</a:t>
            </a:r>
          </a:p>
          <a:p>
            <a:pPr marL="0" indent="0" eaLnBrk="1" hangingPunct="1">
              <a:buNone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eaLnBrk="1" hangingPunct="1"/>
            <a:r>
              <a:rPr lang="en-CA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One MP </a:t>
            </a:r>
            <a:r>
              <a:rPr lang="en-CA" altLang="en-US" sz="2400" dirty="0" smtClean="0">
                <a:latin typeface="Calibri" panose="020F0502020204030204" pitchFamily="34" charset="0"/>
                <a:sym typeface="Helvetica" panose="020B0604020202020204" pitchFamily="34" charset="0"/>
              </a:rPr>
              <a:t>is elected </a:t>
            </a:r>
            <a:r>
              <a:rPr lang="en-CA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per riding.</a:t>
            </a:r>
            <a:endParaRPr lang="en-US" altLang="en-US" sz="24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marL="0" indent="0" eaLnBrk="1" hangingPunct="1">
              <a:buNone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The size and shape of ridings is determined by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population size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,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geography</a:t>
            </a:r>
            <a:r>
              <a:rPr lang="en-US" altLang="en-US" sz="2400" dirty="0" smtClean="0">
                <a:latin typeface="Calibri" panose="020F0502020204030204" pitchFamily="34" charset="0"/>
                <a:sym typeface="Helvetica" panose="020B0604020202020204" pitchFamily="34" charset="0"/>
              </a:rPr>
              <a:t>,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culture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and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language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sym typeface="Helvetica" panose="020B0604020202020204" pitchFamily="34" charset="0"/>
              </a:rPr>
              <a:t>.</a:t>
            </a:r>
          </a:p>
          <a:p>
            <a:pPr marL="0" indent="0" eaLnBrk="1" hangingPunct="1">
              <a:buNone/>
            </a:pPr>
            <a:endParaRPr lang="en-US" altLang="en-US" sz="1000" dirty="0" smtClean="0">
              <a:solidFill>
                <a:schemeClr val="tx1"/>
              </a:solidFill>
              <a:latin typeface="Calibri" panose="020F0502020204030204" pitchFamily="34" charset="0"/>
              <a:sym typeface="Helvetica" panose="020B0604020202020204" pitchFamily="34" charset="0"/>
            </a:endParaRPr>
          </a:p>
          <a:p>
            <a:r>
              <a:rPr lang="en-CA" alt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number of people represented in each riding is supposed to be </a:t>
            </a:r>
            <a:r>
              <a:rPr lang="en-CA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as equal as possible</a:t>
            </a:r>
            <a:r>
              <a:rPr lang="en-CA" altLang="en-US" sz="2400" dirty="0" smtClean="0">
                <a:solidFill>
                  <a:schemeClr val="tx1"/>
                </a:solidFill>
              </a:rPr>
              <a:t>. </a:t>
            </a:r>
          </a:p>
        </p:txBody>
      </p:sp>
      <p:pic>
        <p:nvPicPr>
          <p:cNvPr id="11269" name="Picture 11" descr="Map â Bow River, Alber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52600"/>
            <a:ext cx="30527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5562600"/>
            <a:ext cx="1600200" cy="11881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1"/>
            <a:ext cx="8839200" cy="1116718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 smtClean="0">
                <a:latin typeface="+mn-lt"/>
              </a:rPr>
              <a:t>How are ridings distributed across Canada?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 </a:t>
            </a:r>
          </a:p>
          <a:p>
            <a:endParaRPr lang="en-US" altLang="en-US" dirty="0" smtClean="0">
              <a:sym typeface="Helvetica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830683"/>
              </p:ext>
            </p:extLst>
          </p:nvPr>
        </p:nvGraphicFramePr>
        <p:xfrm>
          <a:off x="533400" y="1162741"/>
          <a:ext cx="8077200" cy="5552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9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7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Province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 Territory</a:t>
                      </a:r>
                      <a:endParaRPr lang="en-CA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Ridings</a:t>
                      </a:r>
                      <a:endParaRPr lang="en-CA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British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Columbia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Alberta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Saskatchewan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Manitoba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Ontario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Quebec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 Brunswick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Prince Edward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Island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Nova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Scotia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Newfoundland and Labrador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Yukon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Northwest</a:t>
                      </a:r>
                      <a:r>
                        <a:rPr lang="en-US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Territories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Nunavut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CA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18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C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</a:t>
                      </a:r>
                      <a:endParaRPr lang="en-C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CA" sz="3600" b="1" dirty="0" smtClean="0"/>
              <a:t>Minority vs Majority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600" dirty="0" smtClean="0"/>
              <a:t>If the winning political party has more than half of all seats (170+), they will have a</a:t>
            </a:r>
            <a:r>
              <a:rPr lang="en-CA" sz="2600" b="1" dirty="0" smtClean="0"/>
              <a:t> majority government</a:t>
            </a:r>
            <a:r>
              <a:rPr lang="en-CA" sz="2600" dirty="0" smtClean="0"/>
              <a:t>. </a:t>
            </a:r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2600" dirty="0" smtClean="0"/>
              <a:t>If they have less than half </a:t>
            </a:r>
            <a:r>
              <a:rPr lang="en-CA" sz="2600" dirty="0"/>
              <a:t>(169 or less)</a:t>
            </a:r>
            <a:r>
              <a:rPr lang="en-CA" sz="2600" dirty="0" smtClean="0"/>
              <a:t>, they will have a </a:t>
            </a:r>
            <a:r>
              <a:rPr lang="en-CA" sz="2600" b="1" dirty="0" smtClean="0"/>
              <a:t>minority government</a:t>
            </a:r>
            <a:r>
              <a:rPr lang="en-CA" sz="2600" dirty="0" smtClean="0"/>
              <a:t>.</a:t>
            </a:r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2600" dirty="0"/>
              <a:t>I</a:t>
            </a:r>
            <a:r>
              <a:rPr lang="en-CA" sz="2600" dirty="0" smtClean="0"/>
              <a:t>n order to pass any legislation or budgets, the bills must have support from more than half of the Members of Parliament.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497205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94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5562600"/>
            <a:ext cx="1600200" cy="11881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1"/>
            <a:ext cx="8839200" cy="1116718"/>
          </a:xfrm>
        </p:spPr>
        <p:txBody>
          <a:bodyPr>
            <a:normAutofit/>
          </a:bodyPr>
          <a:lstStyle/>
          <a:p>
            <a:pPr algn="ctr"/>
            <a:r>
              <a:rPr lang="en-CA" altLang="en-US" sz="3600" b="1" dirty="0" smtClean="0">
                <a:latin typeface="+mn-lt"/>
              </a:rPr>
              <a:t>2021 </a:t>
            </a:r>
            <a:r>
              <a:rPr lang="en-CA" altLang="en-US" sz="3600" b="1" dirty="0" smtClean="0">
                <a:latin typeface="+mn-lt"/>
              </a:rPr>
              <a:t>Election Results</a:t>
            </a:r>
            <a:r>
              <a:rPr lang="en-CA" altLang="en-US" sz="3600" b="1" dirty="0" smtClean="0">
                <a:latin typeface="+mn-lt"/>
              </a:rPr>
              <a:t>: Students vs Adults</a:t>
            </a:r>
            <a:endParaRPr lang="en-US" altLang="en-US" sz="3600" b="1" dirty="0" smtClean="0">
              <a:latin typeface="+mn-lt"/>
            </a:endParaRPr>
          </a:p>
        </p:txBody>
      </p:sp>
      <p:sp>
        <p:nvSpPr>
          <p:cNvPr id="3" name="AutoShape 2" descr="https://lh4.googleusercontent.com/5g1aUSPd7etREg0QmEeeFDUovjIY_4EEgfsmwlhKLXael_EbLo0mxiVeLp27uB631mXIqsZeqFRBZ2TP6Ut0yhEz8sp7Mv3KViQcUcD-dDdRZFF9hsIXAdQdsOJdn3hucVrP3Jc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https://lh4.googleusercontent.com/5g1aUSPd7etREg0QmEeeFDUovjIY_4EEgfsmwlhKLXael_EbLo0mxiVeLp27uB631mXIqsZeqFRBZ2TP6Ut0yhEz8sp7Mv3KViQcUcD-dDdRZFF9hsIXAdQdsOJdn3hucVrP3Jc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95400"/>
            <a:ext cx="770600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2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CA" sz="3600" b="1" dirty="0" smtClean="0"/>
              <a:t>Discussion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CA" sz="2600" dirty="0" smtClean="0"/>
              <a:t>What </a:t>
            </a:r>
            <a:r>
              <a:rPr lang="en-CA" sz="2600" dirty="0"/>
              <a:t>are the challenges and opportunities with a minority government</a:t>
            </a:r>
            <a:r>
              <a:rPr lang="en-CA" sz="2600" dirty="0" smtClean="0"/>
              <a:t>?</a:t>
            </a:r>
          </a:p>
          <a:p>
            <a:pPr marL="0" indent="0">
              <a:buNone/>
            </a:pPr>
            <a:endParaRPr lang="en-CA" sz="1200" dirty="0" smtClean="0"/>
          </a:p>
          <a:p>
            <a:r>
              <a:rPr lang="en-CA" sz="2600" dirty="0" smtClean="0"/>
              <a:t>Do you think having a minority government is good or bad for the country? Why?</a:t>
            </a:r>
            <a:endParaRPr lang="en-US" sz="2600" dirty="0"/>
          </a:p>
        </p:txBody>
      </p:sp>
      <p:pic>
        <p:nvPicPr>
          <p:cNvPr id="2050" name="Picture 2" descr="Image result for house of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828800"/>
            <a:ext cx="4187261" cy="279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933423"/>
      </p:ext>
    </p:extLst>
  </p:cSld>
  <p:clrMapOvr>
    <a:masterClrMapping/>
  </p:clrMapOvr>
</p:sld>
</file>

<file path=ppt/theme/theme1.xml><?xml version="1.0" encoding="utf-8"?>
<a:theme xmlns:a="http://schemas.openxmlformats.org/drawingml/2006/main" name="RD Slide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D Slide background" id="{8352B927-6F69-445A-967F-CC60A34A8723}" vid="{9FCF3AFC-BF80-4D91-944F-ABACF13B39D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RD Slide background</Template>
  <TotalTime>26832</TotalTime>
  <Words>250</Words>
  <Application>Microsoft Office PowerPoint</Application>
  <PresentationFormat>On-screen Show (4:3)</PresentationFormat>
  <Paragraphs>75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PGothic</vt:lpstr>
      <vt:lpstr>Arial</vt:lpstr>
      <vt:lpstr>Calibri</vt:lpstr>
      <vt:lpstr>Helvetica</vt:lpstr>
      <vt:lpstr>RD Slide background</vt:lpstr>
      <vt:lpstr>Slide Deck 1B: Federal Elections  </vt:lpstr>
      <vt:lpstr>What is our voting system?</vt:lpstr>
      <vt:lpstr>How are candidates elected?</vt:lpstr>
      <vt:lpstr>Federal ridings</vt:lpstr>
      <vt:lpstr>How are ridings distributed across Canada?</vt:lpstr>
      <vt:lpstr>Minority vs Majority</vt:lpstr>
      <vt:lpstr>2021 Election Results: Students vs Adults</vt:lpstr>
      <vt:lpstr>Discussion</vt:lpstr>
    </vt:vector>
  </TitlesOfParts>
  <Company>DESYSTEMS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 SYSTEMS</dc:creator>
  <cp:lastModifiedBy>Lindsay Mazzucco</cp:lastModifiedBy>
  <cp:revision>200</cp:revision>
  <cp:lastPrinted>2015-03-27T16:44:50Z</cp:lastPrinted>
  <dcterms:created xsi:type="dcterms:W3CDTF">2013-04-10T19:19:19Z</dcterms:created>
  <dcterms:modified xsi:type="dcterms:W3CDTF">2023-01-08T23:18:11Z</dcterms:modified>
</cp:coreProperties>
</file>