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4" r:id="rId1"/>
  </p:sldMasterIdLst>
  <p:sldIdLst>
    <p:sldId id="271" r:id="rId2"/>
    <p:sldId id="302" r:id="rId3"/>
    <p:sldId id="303" r:id="rId4"/>
    <p:sldId id="272" r:id="rId5"/>
    <p:sldId id="289" r:id="rId6"/>
    <p:sldId id="286" r:id="rId7"/>
    <p:sldId id="274" r:id="rId8"/>
    <p:sldId id="290" r:id="rId9"/>
    <p:sldId id="301" r:id="rId10"/>
    <p:sldId id="276" r:id="rId11"/>
    <p:sldId id="292" r:id="rId12"/>
    <p:sldId id="293" r:id="rId13"/>
    <p:sldId id="278" r:id="rId14"/>
    <p:sldId id="294" r:id="rId15"/>
    <p:sldId id="295" r:id="rId16"/>
    <p:sldId id="280" r:id="rId17"/>
    <p:sldId id="296" r:id="rId18"/>
    <p:sldId id="297" r:id="rId19"/>
    <p:sldId id="282" r:id="rId20"/>
    <p:sldId id="298" r:id="rId21"/>
    <p:sldId id="299" r:id="rId22"/>
    <p:sldId id="284" r:id="rId23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529A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3464" autoAdjust="0"/>
    <p:restoredTop sz="94660"/>
  </p:normalViewPr>
  <p:slideViewPr>
    <p:cSldViewPr snapToGrid="0">
      <p:cViewPr varScale="1">
        <p:scale>
          <a:sx n="72" d="100"/>
          <a:sy n="72" d="100"/>
        </p:scale>
        <p:origin x="100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fr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fr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3CECC-ADC3-44C8-B834-FFE8EBDDA41D}" type="datetimeFigureOut">
              <a:rPr lang="fr-CA" smtClean="0"/>
              <a:t>2023-01-07</a:t>
            </a:fld>
            <a:endParaRPr lang="fr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D81B1E-48F5-4BFF-9842-68CD33989579}" type="slidenum">
              <a:rPr lang="fr-CA" smtClean="0"/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2714450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9A2CF-F8A2-48A9-9A94-4DF9F8F1F898}" type="datetimeFigureOut">
              <a:rPr lang="en-CA" smtClean="0"/>
              <a:t>2023-01-07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3B01E8-D466-4D80-AFA0-14C49921550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26618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fr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9A2CF-F8A2-48A9-9A94-4DF9F8F1F898}" type="datetimeFigureOut">
              <a:rPr lang="en-CA" smtClean="0"/>
              <a:t>2023-01-07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3B01E8-D466-4D80-AFA0-14C49921550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564294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3CECC-ADC3-44C8-B834-FFE8EBDDA41D}" type="datetimeFigureOut">
              <a:rPr lang="fr-CA" smtClean="0"/>
              <a:t>2023-01-07</a:t>
            </a:fld>
            <a:endParaRPr lang="fr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D81B1E-48F5-4BFF-9842-68CD33989579}" type="slidenum">
              <a:rPr lang="fr-CA" smtClean="0"/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0541043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fr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9A2CF-F8A2-48A9-9A94-4DF9F8F1F898}" type="datetimeFigureOut">
              <a:rPr lang="en-CA" smtClean="0"/>
              <a:t>2023-01-07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3B01E8-D466-4D80-AFA0-14C49921550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882662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C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9A2CF-F8A2-48A9-9A94-4DF9F8F1F898}" type="datetimeFigureOut">
              <a:rPr lang="en-CA" smtClean="0"/>
              <a:t>2023-01-07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3B01E8-D466-4D80-AFA0-14C49921550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079414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fr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C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9A2CF-F8A2-48A9-9A94-4DF9F8F1F898}" type="datetimeFigureOut">
              <a:rPr lang="en-CA" smtClean="0"/>
              <a:t>2023-01-07</a:t>
            </a:fld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3B01E8-D466-4D80-AFA0-14C49921550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378512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C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9A2CF-F8A2-48A9-9A94-4DF9F8F1F898}" type="datetimeFigureOut">
              <a:rPr lang="en-CA" smtClean="0"/>
              <a:t>2023-01-07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3B01E8-D466-4D80-AFA0-14C49921550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622241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9A2CF-F8A2-48A9-9A94-4DF9F8F1F898}" type="datetimeFigureOut">
              <a:rPr lang="en-CA" smtClean="0"/>
              <a:t>2023-01-07</a:t>
            </a:fld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3B01E8-D466-4D80-AFA0-14C49921550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256675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fr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9A2CF-F8A2-48A9-9A94-4DF9F8F1F898}" type="datetimeFigureOut">
              <a:rPr lang="en-CA" smtClean="0"/>
              <a:t>2023-01-07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3B01E8-D466-4D80-AFA0-14C49921550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76556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fr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fr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9A2CF-F8A2-48A9-9A94-4DF9F8F1F898}" type="datetimeFigureOut">
              <a:rPr lang="en-CA" smtClean="0"/>
              <a:t>2023-01-07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3B01E8-D466-4D80-AFA0-14C49921550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095161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rgbClr val="90DDF8"/>
            </a:gs>
            <a:gs pos="2000">
              <a:schemeClr val="bg1">
                <a:lumMod val="10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fr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C3CECC-ADC3-44C8-B834-FFE8EBDDA41D}" type="datetimeFigureOut">
              <a:rPr lang="fr-CA" smtClean="0"/>
              <a:t>2023-01-07</a:t>
            </a:fld>
            <a:endParaRPr lang="fr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D81B1E-48F5-4BFF-9842-68CD33989579}" type="slidenum">
              <a:rPr lang="fr-CA" smtClean="0"/>
              <a:t>‹#›</a:t>
            </a:fld>
            <a:endParaRPr lang="fr-CA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FC1CB2D-89F4-4135-AA36-1B306CE54800}"/>
              </a:ext>
            </a:extLst>
          </p:cNvPr>
          <p:cNvSpPr/>
          <p:nvPr userDrawn="1"/>
        </p:nvSpPr>
        <p:spPr>
          <a:xfrm>
            <a:off x="0" y="0"/>
            <a:ext cx="9144000" cy="1197033"/>
          </a:xfrm>
          <a:prstGeom prst="rect">
            <a:avLst/>
          </a:prstGeom>
          <a:solidFill>
            <a:srgbClr val="5529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4BCE375-3BA4-4E85-B307-51B5A581F524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548" y="5750813"/>
            <a:ext cx="1087416" cy="852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0998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13.svg"/><Relationship Id="rId7" Type="http://schemas.openxmlformats.org/officeDocument/2006/relationships/image" Target="../media/image7.svg"/><Relationship Id="rId12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11.svg"/><Relationship Id="rId10" Type="http://schemas.openxmlformats.org/officeDocument/2006/relationships/image" Target="../media/image5.png"/><Relationship Id="rId9" Type="http://schemas.openxmlformats.org/officeDocument/2006/relationships/image" Target="../media/image9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13.svg"/><Relationship Id="rId7" Type="http://schemas.openxmlformats.org/officeDocument/2006/relationships/image" Target="../media/image7.svg"/><Relationship Id="rId12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11.svg"/><Relationship Id="rId15" Type="http://schemas.openxmlformats.org/officeDocument/2006/relationships/image" Target="../media/image15.svg"/><Relationship Id="rId10" Type="http://schemas.openxmlformats.org/officeDocument/2006/relationships/image" Target="../media/image5.png"/><Relationship Id="rId9" Type="http://schemas.openxmlformats.org/officeDocument/2006/relationships/image" Target="../media/image9.svg"/><Relationship Id="rId1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13.svg"/><Relationship Id="rId7" Type="http://schemas.openxmlformats.org/officeDocument/2006/relationships/image" Target="../media/image7.svg"/><Relationship Id="rId12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11.svg"/><Relationship Id="rId10" Type="http://schemas.openxmlformats.org/officeDocument/2006/relationships/image" Target="../media/image5.png"/><Relationship Id="rId9" Type="http://schemas.openxmlformats.org/officeDocument/2006/relationships/image" Target="../media/image9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13.svg"/><Relationship Id="rId7" Type="http://schemas.openxmlformats.org/officeDocument/2006/relationships/image" Target="../media/image7.svg"/><Relationship Id="rId12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11.svg"/><Relationship Id="rId15" Type="http://schemas.openxmlformats.org/officeDocument/2006/relationships/image" Target="../media/image15.svg"/><Relationship Id="rId10" Type="http://schemas.openxmlformats.org/officeDocument/2006/relationships/image" Target="../media/image5.png"/><Relationship Id="rId9" Type="http://schemas.openxmlformats.org/officeDocument/2006/relationships/image" Target="../media/image9.svg"/><Relationship Id="rId1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13.svg"/><Relationship Id="rId7" Type="http://schemas.openxmlformats.org/officeDocument/2006/relationships/image" Target="../media/image7.svg"/><Relationship Id="rId12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11.svg"/><Relationship Id="rId10" Type="http://schemas.openxmlformats.org/officeDocument/2006/relationships/image" Target="../media/image5.png"/><Relationship Id="rId9" Type="http://schemas.openxmlformats.org/officeDocument/2006/relationships/image" Target="../media/image9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13.svg"/><Relationship Id="rId7" Type="http://schemas.openxmlformats.org/officeDocument/2006/relationships/image" Target="../media/image7.svg"/><Relationship Id="rId12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11.svg"/><Relationship Id="rId15" Type="http://schemas.openxmlformats.org/officeDocument/2006/relationships/image" Target="../media/image15.svg"/><Relationship Id="rId10" Type="http://schemas.openxmlformats.org/officeDocument/2006/relationships/image" Target="../media/image5.png"/><Relationship Id="rId9" Type="http://schemas.openxmlformats.org/officeDocument/2006/relationships/image" Target="../media/image9.svg"/><Relationship Id="rId14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13.svg"/><Relationship Id="rId7" Type="http://schemas.openxmlformats.org/officeDocument/2006/relationships/image" Target="../media/image7.svg"/><Relationship Id="rId12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11.svg"/><Relationship Id="rId10" Type="http://schemas.openxmlformats.org/officeDocument/2006/relationships/image" Target="../media/image5.png"/><Relationship Id="rId9" Type="http://schemas.openxmlformats.org/officeDocument/2006/relationships/image" Target="../media/image9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13.svg"/><Relationship Id="rId7" Type="http://schemas.openxmlformats.org/officeDocument/2006/relationships/image" Target="../media/image7.svg"/><Relationship Id="rId12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11.svg"/><Relationship Id="rId10" Type="http://schemas.openxmlformats.org/officeDocument/2006/relationships/image" Target="../media/image5.png"/><Relationship Id="rId9" Type="http://schemas.openxmlformats.org/officeDocument/2006/relationships/image" Target="../media/image9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13.svg"/><Relationship Id="rId7" Type="http://schemas.openxmlformats.org/officeDocument/2006/relationships/image" Target="../media/image7.svg"/><Relationship Id="rId12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11.svg"/><Relationship Id="rId15" Type="http://schemas.openxmlformats.org/officeDocument/2006/relationships/image" Target="../media/image15.svg"/><Relationship Id="rId10" Type="http://schemas.openxmlformats.org/officeDocument/2006/relationships/image" Target="../media/image5.png"/><Relationship Id="rId9" Type="http://schemas.openxmlformats.org/officeDocument/2006/relationships/image" Target="../media/image9.svg"/><Relationship Id="rId14" Type="http://schemas.openxmlformats.org/officeDocument/2006/relationships/image" Target="../media/image7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13.svg"/><Relationship Id="rId7" Type="http://schemas.openxmlformats.org/officeDocument/2006/relationships/image" Target="../media/image7.svg"/><Relationship Id="rId12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11.svg"/><Relationship Id="rId15" Type="http://schemas.openxmlformats.org/officeDocument/2006/relationships/image" Target="../media/image15.svg"/><Relationship Id="rId10" Type="http://schemas.openxmlformats.org/officeDocument/2006/relationships/image" Target="../media/image5.png"/><Relationship Id="rId9" Type="http://schemas.openxmlformats.org/officeDocument/2006/relationships/image" Target="../media/image9.svg"/><Relationship Id="rId1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13.svg"/><Relationship Id="rId7" Type="http://schemas.openxmlformats.org/officeDocument/2006/relationships/image" Target="../media/image7.svg"/><Relationship Id="rId12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11.svg"/><Relationship Id="rId10" Type="http://schemas.openxmlformats.org/officeDocument/2006/relationships/image" Target="../media/image5.png"/><Relationship Id="rId9" Type="http://schemas.openxmlformats.org/officeDocument/2006/relationships/image" Target="../media/image9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13.svg"/><Relationship Id="rId7" Type="http://schemas.openxmlformats.org/officeDocument/2006/relationships/image" Target="../media/image7.svg"/><Relationship Id="rId12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11.svg"/><Relationship Id="rId15" Type="http://schemas.openxmlformats.org/officeDocument/2006/relationships/image" Target="../media/image15.svg"/><Relationship Id="rId10" Type="http://schemas.openxmlformats.org/officeDocument/2006/relationships/image" Target="../media/image5.png"/><Relationship Id="rId9" Type="http://schemas.openxmlformats.org/officeDocument/2006/relationships/image" Target="../media/image9.svg"/><Relationship Id="rId1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13.svg"/><Relationship Id="rId7" Type="http://schemas.openxmlformats.org/officeDocument/2006/relationships/image" Target="../media/image7.svg"/><Relationship Id="rId12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11.svg"/><Relationship Id="rId10" Type="http://schemas.openxmlformats.org/officeDocument/2006/relationships/image" Target="../media/image5.png"/><Relationship Id="rId9" Type="http://schemas.openxmlformats.org/officeDocument/2006/relationships/image" Target="../media/image9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13.svg"/><Relationship Id="rId7" Type="http://schemas.openxmlformats.org/officeDocument/2006/relationships/image" Target="../media/image7.svg"/><Relationship Id="rId12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11.svg"/><Relationship Id="rId15" Type="http://schemas.openxmlformats.org/officeDocument/2006/relationships/image" Target="../media/image15.svg"/><Relationship Id="rId10" Type="http://schemas.openxmlformats.org/officeDocument/2006/relationships/image" Target="../media/image5.png"/><Relationship Id="rId9" Type="http://schemas.openxmlformats.org/officeDocument/2006/relationships/image" Target="../media/image9.svg"/><Relationship Id="rId1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5576" y="2276872"/>
            <a:ext cx="7772400" cy="1470025"/>
          </a:xfrm>
        </p:spPr>
        <p:txBody>
          <a:bodyPr/>
          <a:lstStyle/>
          <a:p>
            <a:r>
              <a:rPr lang="en-CA" b="1" dirty="0" smtClean="0"/>
              <a:t>Trivia Game:</a:t>
            </a:r>
            <a:br>
              <a:rPr lang="en-CA" b="1" dirty="0" smtClean="0"/>
            </a:br>
            <a:r>
              <a:rPr lang="en-CA" b="1" dirty="0" smtClean="0"/>
              <a:t>Government in Canada</a:t>
            </a:r>
            <a:endParaRPr lang="fr-CA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6093296"/>
            <a:ext cx="3065600" cy="550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05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29027" y="679198"/>
            <a:ext cx="740664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2400" dirty="0" smtClean="0">
                <a:cs typeface="Calibri"/>
              </a:rPr>
              <a:t>The</a:t>
            </a:r>
            <a:r>
              <a:rPr lang="en-CA" sz="2400" b="1" dirty="0" smtClean="0">
                <a:cs typeface="Calibri"/>
              </a:rPr>
              <a:t> provincial or territorial government </a:t>
            </a:r>
            <a:r>
              <a:rPr lang="en-CA" sz="2400" dirty="0" smtClean="0">
                <a:cs typeface="Calibri"/>
              </a:rPr>
              <a:t>is responsible for issues that affect their own province or territory.</a:t>
            </a:r>
          </a:p>
          <a:p>
            <a:endParaRPr lang="en-CA" sz="2400" dirty="0" smtClean="0">
              <a:cs typeface="Calibri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400" dirty="0" smtClean="0">
                <a:cs typeface="Calibri"/>
              </a:rPr>
              <a:t>Colleges </a:t>
            </a:r>
            <a:r>
              <a:rPr lang="en-CA" sz="2400" dirty="0">
                <a:cs typeface="Calibri"/>
              </a:rPr>
              <a:t>and universities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400" dirty="0" smtClean="0">
                <a:cs typeface="Calibri"/>
              </a:rPr>
              <a:t>Drivers</a:t>
            </a:r>
            <a:r>
              <a:rPr lang="en-CA" sz="2400" dirty="0">
                <a:cs typeface="Calibri"/>
              </a:rPr>
              <a:t>’ licensing and highways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400" dirty="0" smtClean="0">
                <a:cs typeface="Calibri"/>
              </a:rPr>
              <a:t>Education</a:t>
            </a:r>
            <a:endParaRPr lang="en-CA" sz="2400" dirty="0">
              <a:cs typeface="Calibri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400" dirty="0" smtClean="0">
                <a:cs typeface="Calibri"/>
              </a:rPr>
              <a:t>Hospitals </a:t>
            </a:r>
            <a:r>
              <a:rPr lang="en-CA" sz="2400" dirty="0">
                <a:cs typeface="Calibri"/>
              </a:rPr>
              <a:t>and healthcare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400" dirty="0" smtClean="0">
                <a:cs typeface="Calibri"/>
              </a:rPr>
              <a:t>Municipalities</a:t>
            </a:r>
            <a:endParaRPr lang="en-CA" sz="2400" dirty="0">
              <a:cs typeface="Calibri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400" dirty="0" smtClean="0">
                <a:cs typeface="Calibri"/>
              </a:rPr>
              <a:t>Natural </a:t>
            </a:r>
            <a:r>
              <a:rPr lang="en-CA" sz="2400" dirty="0">
                <a:cs typeface="Calibri"/>
              </a:rPr>
              <a:t>resources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400" dirty="0" smtClean="0">
                <a:cs typeface="Calibri"/>
              </a:rPr>
              <a:t>Provincial </a:t>
            </a:r>
            <a:r>
              <a:rPr lang="en-CA" sz="2400" dirty="0">
                <a:cs typeface="Calibri"/>
              </a:rPr>
              <a:t>law and courts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400" dirty="0" smtClean="0">
                <a:cs typeface="Calibri"/>
              </a:rPr>
              <a:t>Social </a:t>
            </a:r>
            <a:r>
              <a:rPr lang="en-CA" sz="2400" dirty="0">
                <a:cs typeface="Calibri"/>
              </a:rPr>
              <a:t>services</a:t>
            </a:r>
            <a:endParaRPr lang="en-CA" sz="2400" dirty="0" smtClean="0">
              <a:cs typeface="Calibri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81067" y="4377950"/>
            <a:ext cx="2619375" cy="17430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6131" y="2200014"/>
            <a:ext cx="2619375" cy="17430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6960" y="5001750"/>
            <a:ext cx="3105150" cy="1476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9970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1825" y="724429"/>
            <a:ext cx="831278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CA" sz="3000" dirty="0">
                <a:cs typeface="Calibri"/>
              </a:rPr>
              <a:t>Which of the following is </a:t>
            </a:r>
            <a:r>
              <a:rPr lang="en-CA" sz="3000" u="sng" dirty="0">
                <a:cs typeface="Calibri"/>
              </a:rPr>
              <a:t>not</a:t>
            </a:r>
            <a:r>
              <a:rPr lang="en-CA" sz="3000" dirty="0">
                <a:cs typeface="Calibri"/>
              </a:rPr>
              <a:t> a responsibility of the </a:t>
            </a:r>
            <a:r>
              <a:rPr lang="en-CA" sz="3000" b="1" dirty="0">
                <a:cs typeface="Calibri"/>
              </a:rPr>
              <a:t>municipal government</a:t>
            </a:r>
            <a:r>
              <a:rPr lang="en-CA" sz="3000" dirty="0">
                <a:cs typeface="Calibri"/>
              </a:rPr>
              <a:t>?</a:t>
            </a:r>
          </a:p>
        </p:txBody>
      </p:sp>
      <p:sp>
        <p:nvSpPr>
          <p:cNvPr id="3" name="Rectangle 2"/>
          <p:cNvSpPr/>
          <p:nvPr/>
        </p:nvSpPr>
        <p:spPr>
          <a:xfrm>
            <a:off x="1597104" y="2243196"/>
            <a:ext cx="275108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CA" sz="3200" dirty="0">
                <a:cs typeface="Calibri"/>
              </a:rPr>
              <a:t>Garbage and recycling </a:t>
            </a:r>
          </a:p>
          <a:p>
            <a:pPr algn="ctr"/>
            <a:endParaRPr lang="en-CA" sz="3200" dirty="0">
              <a:cs typeface="Calibri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543837" y="4427892"/>
            <a:ext cx="265017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CA" sz="3200" dirty="0">
                <a:cs typeface="Calibri"/>
              </a:rPr>
              <a:t>Recreation facilities</a:t>
            </a:r>
          </a:p>
        </p:txBody>
      </p:sp>
      <p:sp>
        <p:nvSpPr>
          <p:cNvPr id="5" name="Rectangle 4"/>
          <p:cNvSpPr/>
          <p:nvPr/>
        </p:nvSpPr>
        <p:spPr>
          <a:xfrm>
            <a:off x="6282886" y="2243196"/>
            <a:ext cx="233172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CA" sz="3200" dirty="0">
                <a:cs typeface="Calibri"/>
              </a:rPr>
              <a:t>Postal service</a:t>
            </a:r>
          </a:p>
          <a:p>
            <a:pPr algn="ctr"/>
            <a:endParaRPr lang="en-CA" sz="3200" dirty="0">
              <a:cs typeface="Calibri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428507" y="4315960"/>
            <a:ext cx="208897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CA" sz="3200" dirty="0">
                <a:cs typeface="Calibri"/>
              </a:rPr>
              <a:t>Fire protection</a:t>
            </a:r>
          </a:p>
          <a:p>
            <a:pPr algn="ctr"/>
            <a:endParaRPr lang="en-CA" sz="3200" dirty="0">
              <a:cs typeface="Calibri"/>
            </a:endParaRPr>
          </a:p>
        </p:txBody>
      </p:sp>
      <p:pic>
        <p:nvPicPr>
          <p:cNvPr id="7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71312" y="2293737"/>
            <a:ext cx="922072" cy="922072"/>
          </a:xfrm>
          <a:prstGeom prst="rect">
            <a:avLst/>
          </a:prstGeom>
        </p:spPr>
      </p:pic>
      <p:pic>
        <p:nvPicPr>
          <p:cNvPr id="8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571312" y="4315960"/>
            <a:ext cx="922072" cy="922072"/>
          </a:xfrm>
          <a:prstGeom prst="rect">
            <a:avLst/>
          </a:prstGeom>
        </p:spPr>
      </p:pic>
      <p:pic>
        <p:nvPicPr>
          <p:cNvPr id="9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5367397" y="2293737"/>
            <a:ext cx="846872" cy="846872"/>
          </a:xfrm>
          <a:prstGeom prst="rect">
            <a:avLst/>
          </a:prstGeom>
        </p:spPr>
      </p:pic>
      <p:pic>
        <p:nvPicPr>
          <p:cNvPr id="10" name="Picture 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5367397" y="4315960"/>
            <a:ext cx="875289" cy="875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0376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1825" y="724429"/>
            <a:ext cx="831278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CA" sz="3000" dirty="0">
                <a:cs typeface="Calibri"/>
              </a:rPr>
              <a:t>Which of the following is </a:t>
            </a:r>
            <a:r>
              <a:rPr lang="en-CA" sz="3000" u="sng" dirty="0">
                <a:cs typeface="Calibri"/>
              </a:rPr>
              <a:t>not</a:t>
            </a:r>
            <a:r>
              <a:rPr lang="en-CA" sz="3000" dirty="0">
                <a:cs typeface="Calibri"/>
              </a:rPr>
              <a:t> a responsibility of the </a:t>
            </a:r>
            <a:r>
              <a:rPr lang="en-CA" sz="3000" b="1" dirty="0">
                <a:cs typeface="Calibri"/>
              </a:rPr>
              <a:t>municipal government</a:t>
            </a:r>
            <a:r>
              <a:rPr lang="en-CA" sz="3000" dirty="0">
                <a:cs typeface="Calibri"/>
              </a:rPr>
              <a:t>?</a:t>
            </a:r>
          </a:p>
        </p:txBody>
      </p:sp>
      <p:sp>
        <p:nvSpPr>
          <p:cNvPr id="3" name="Rectangle 2"/>
          <p:cNvSpPr/>
          <p:nvPr/>
        </p:nvSpPr>
        <p:spPr>
          <a:xfrm>
            <a:off x="1597104" y="2243196"/>
            <a:ext cx="275108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CA" sz="3200" dirty="0">
                <a:cs typeface="Calibri"/>
              </a:rPr>
              <a:t>Garbage and recycling </a:t>
            </a:r>
          </a:p>
          <a:p>
            <a:pPr algn="ctr"/>
            <a:endParaRPr lang="en-CA" sz="3200" dirty="0">
              <a:cs typeface="Calibri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543837" y="4427892"/>
            <a:ext cx="265017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CA" sz="3200" dirty="0">
                <a:cs typeface="Calibri"/>
              </a:rPr>
              <a:t>Recreation facilities</a:t>
            </a:r>
          </a:p>
        </p:txBody>
      </p:sp>
      <p:sp>
        <p:nvSpPr>
          <p:cNvPr id="5" name="Rectangle 4"/>
          <p:cNvSpPr/>
          <p:nvPr/>
        </p:nvSpPr>
        <p:spPr>
          <a:xfrm>
            <a:off x="6282886" y="2243196"/>
            <a:ext cx="233172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CA" sz="3200" b="1" u="sng" dirty="0">
                <a:cs typeface="Calibri"/>
              </a:rPr>
              <a:t>Postal service</a:t>
            </a:r>
          </a:p>
          <a:p>
            <a:pPr algn="ctr"/>
            <a:endParaRPr lang="en-CA" sz="3200" dirty="0">
              <a:cs typeface="Calibri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428507" y="4315960"/>
            <a:ext cx="208897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CA" sz="3200" dirty="0">
                <a:cs typeface="Calibri"/>
              </a:rPr>
              <a:t>Fire protection</a:t>
            </a:r>
          </a:p>
          <a:p>
            <a:pPr algn="ctr"/>
            <a:endParaRPr lang="en-CA" sz="3200" dirty="0">
              <a:cs typeface="Calibri"/>
            </a:endParaRPr>
          </a:p>
        </p:txBody>
      </p:sp>
      <p:pic>
        <p:nvPicPr>
          <p:cNvPr id="7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71312" y="2293737"/>
            <a:ext cx="922072" cy="922072"/>
          </a:xfrm>
          <a:prstGeom prst="rect">
            <a:avLst/>
          </a:prstGeom>
        </p:spPr>
      </p:pic>
      <p:pic>
        <p:nvPicPr>
          <p:cNvPr id="8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571312" y="4315960"/>
            <a:ext cx="922072" cy="922072"/>
          </a:xfrm>
          <a:prstGeom prst="rect">
            <a:avLst/>
          </a:prstGeom>
        </p:spPr>
      </p:pic>
      <p:pic>
        <p:nvPicPr>
          <p:cNvPr id="9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5367397" y="2293737"/>
            <a:ext cx="846872" cy="846872"/>
          </a:xfrm>
          <a:prstGeom prst="rect">
            <a:avLst/>
          </a:prstGeom>
        </p:spPr>
      </p:pic>
      <p:pic>
        <p:nvPicPr>
          <p:cNvPr id="10" name="Picture 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5367397" y="4315960"/>
            <a:ext cx="875289" cy="875289"/>
          </a:xfrm>
          <a:prstGeom prst="rect">
            <a:avLst/>
          </a:prstGeom>
        </p:spPr>
      </p:pic>
      <p:pic>
        <p:nvPicPr>
          <p:cNvPr id="11" name="Picture 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5094678" y="1924083"/>
            <a:ext cx="1333829" cy="1982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177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79087" y="488332"/>
            <a:ext cx="740664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2400" dirty="0" smtClean="0">
                <a:cs typeface="Calibri"/>
              </a:rPr>
              <a:t>The</a:t>
            </a:r>
            <a:r>
              <a:rPr lang="en-CA" sz="2400" b="1" dirty="0" smtClean="0">
                <a:cs typeface="Calibri"/>
              </a:rPr>
              <a:t> municipal government </a:t>
            </a:r>
            <a:r>
              <a:rPr lang="en-CA" sz="2400" dirty="0" smtClean="0">
                <a:cs typeface="Calibri"/>
              </a:rPr>
              <a:t>is responsible for issues that affect their community. They receive their responsibilities from their province/territory.</a:t>
            </a:r>
          </a:p>
          <a:p>
            <a:endParaRPr lang="en-CA" sz="2400" dirty="0" smtClean="0">
              <a:cs typeface="Calibri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400" dirty="0" smtClean="0">
                <a:cs typeface="Calibri"/>
              </a:rPr>
              <a:t>Animal </a:t>
            </a:r>
            <a:r>
              <a:rPr lang="en-CA" sz="2400" dirty="0">
                <a:cs typeface="Calibri"/>
              </a:rPr>
              <a:t>control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400" dirty="0" smtClean="0">
                <a:cs typeface="Calibri"/>
              </a:rPr>
              <a:t>Fire </a:t>
            </a:r>
            <a:r>
              <a:rPr lang="en-CA" sz="2400" dirty="0">
                <a:cs typeface="Calibri"/>
              </a:rPr>
              <a:t>protection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400" dirty="0" smtClean="0">
                <a:cs typeface="Calibri"/>
              </a:rPr>
              <a:t>Land </a:t>
            </a:r>
            <a:r>
              <a:rPr lang="en-CA" sz="2400" dirty="0">
                <a:cs typeface="Calibri"/>
              </a:rPr>
              <a:t>use planning (zoning)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400" dirty="0" smtClean="0">
                <a:cs typeface="Calibri"/>
              </a:rPr>
              <a:t>Local </a:t>
            </a:r>
            <a:r>
              <a:rPr lang="en-CA" sz="2400" dirty="0">
                <a:cs typeface="Calibri"/>
              </a:rPr>
              <a:t>parks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400" dirty="0" smtClean="0">
                <a:cs typeface="Calibri"/>
              </a:rPr>
              <a:t>P</a:t>
            </a:r>
            <a:r>
              <a:rPr lang="en-CA" sz="2400" dirty="0" smtClean="0">
                <a:cs typeface="Calibri"/>
              </a:rPr>
              <a:t>olice services</a:t>
            </a:r>
            <a:endParaRPr lang="en-CA" sz="2400" dirty="0">
              <a:cs typeface="Calibri"/>
            </a:endParaRPr>
          </a:p>
          <a:p>
            <a:endParaRPr lang="en-CA" sz="2400" dirty="0">
              <a:cs typeface="Calibri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223657" y="1921077"/>
            <a:ext cx="510902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400" dirty="0">
                <a:cs typeface="Calibri"/>
              </a:rPr>
              <a:t>Road maintenance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400" dirty="0">
                <a:cs typeface="Calibri"/>
              </a:rPr>
              <a:t>Recreation and community facilities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400" dirty="0">
                <a:cs typeface="Calibri"/>
              </a:rPr>
              <a:t>Public transportation (if applicable)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400" dirty="0">
                <a:cs typeface="Calibri"/>
              </a:rPr>
              <a:t>Garbage and recycling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400" dirty="0">
                <a:cs typeface="Calibri"/>
              </a:rPr>
              <a:t>Water supply and </a:t>
            </a:r>
            <a:r>
              <a:rPr lang="en-CA" sz="2400" dirty="0" smtClean="0">
                <a:cs typeface="Calibri"/>
              </a:rPr>
              <a:t>treatment</a:t>
            </a:r>
            <a:endParaRPr lang="en-CA" sz="2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0311" y="4153852"/>
            <a:ext cx="3086100" cy="14763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356" y="4946071"/>
            <a:ext cx="2052952" cy="136614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6646" y="4657205"/>
            <a:ext cx="3177156" cy="1785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158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1825" y="724429"/>
            <a:ext cx="831278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CA" sz="3000" dirty="0">
                <a:cs typeface="Calibri"/>
              </a:rPr>
              <a:t>What is the title given to the </a:t>
            </a:r>
          </a:p>
          <a:p>
            <a:pPr algn="ctr"/>
            <a:r>
              <a:rPr lang="en-CA" sz="3000" b="1" dirty="0">
                <a:cs typeface="Calibri"/>
              </a:rPr>
              <a:t>federal elected representative</a:t>
            </a:r>
            <a:r>
              <a:rPr lang="en-CA" sz="3000" dirty="0">
                <a:cs typeface="Calibri"/>
              </a:rPr>
              <a:t>?</a:t>
            </a:r>
          </a:p>
        </p:txBody>
      </p:sp>
      <p:sp>
        <p:nvSpPr>
          <p:cNvPr id="3" name="Rectangle 2"/>
          <p:cNvSpPr/>
          <p:nvPr/>
        </p:nvSpPr>
        <p:spPr>
          <a:xfrm>
            <a:off x="1597104" y="2243196"/>
            <a:ext cx="275108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CA" sz="3200" dirty="0">
                <a:cs typeface="Calibri"/>
              </a:rPr>
              <a:t>Member of Parliament</a:t>
            </a:r>
          </a:p>
          <a:p>
            <a:pPr algn="ctr"/>
            <a:endParaRPr lang="en-CA" sz="3200" dirty="0">
              <a:cs typeface="Calibri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698012" y="4036004"/>
            <a:ext cx="265017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CA" sz="3200" dirty="0">
                <a:cs typeface="Calibri"/>
              </a:rPr>
              <a:t>Member of the Legislative Assembly</a:t>
            </a:r>
          </a:p>
        </p:txBody>
      </p:sp>
      <p:sp>
        <p:nvSpPr>
          <p:cNvPr id="5" name="Rectangle 4"/>
          <p:cNvSpPr/>
          <p:nvPr/>
        </p:nvSpPr>
        <p:spPr>
          <a:xfrm>
            <a:off x="6384277" y="4454477"/>
            <a:ext cx="233172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CA" sz="3200" dirty="0">
                <a:cs typeface="Calibri"/>
              </a:rPr>
              <a:t>Councillor</a:t>
            </a:r>
          </a:p>
        </p:txBody>
      </p:sp>
      <p:sp>
        <p:nvSpPr>
          <p:cNvPr id="6" name="Rectangle 5"/>
          <p:cNvSpPr/>
          <p:nvPr/>
        </p:nvSpPr>
        <p:spPr>
          <a:xfrm>
            <a:off x="6242686" y="2066233"/>
            <a:ext cx="2614909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CA" sz="3200" dirty="0">
                <a:cs typeface="Calibri"/>
              </a:rPr>
              <a:t>Member of the National Assembly</a:t>
            </a:r>
          </a:p>
          <a:p>
            <a:pPr algn="ctr"/>
            <a:endParaRPr lang="en-CA" sz="3200" dirty="0">
              <a:cs typeface="Calibri"/>
            </a:endParaRPr>
          </a:p>
        </p:txBody>
      </p:sp>
      <p:pic>
        <p:nvPicPr>
          <p:cNvPr id="7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71312" y="2293737"/>
            <a:ext cx="922072" cy="922072"/>
          </a:xfrm>
          <a:prstGeom prst="rect">
            <a:avLst/>
          </a:prstGeom>
        </p:spPr>
      </p:pic>
      <p:pic>
        <p:nvPicPr>
          <p:cNvPr id="8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571312" y="4315960"/>
            <a:ext cx="922072" cy="922072"/>
          </a:xfrm>
          <a:prstGeom prst="rect">
            <a:avLst/>
          </a:prstGeom>
        </p:spPr>
      </p:pic>
      <p:pic>
        <p:nvPicPr>
          <p:cNvPr id="9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5367397" y="2293737"/>
            <a:ext cx="846872" cy="846872"/>
          </a:xfrm>
          <a:prstGeom prst="rect">
            <a:avLst/>
          </a:prstGeom>
        </p:spPr>
      </p:pic>
      <p:pic>
        <p:nvPicPr>
          <p:cNvPr id="10" name="Picture 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5367397" y="4315960"/>
            <a:ext cx="875289" cy="875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317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1825" y="724429"/>
            <a:ext cx="831278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CA" sz="3000" dirty="0">
                <a:cs typeface="Calibri"/>
              </a:rPr>
              <a:t>What is the title given to the </a:t>
            </a:r>
          </a:p>
          <a:p>
            <a:pPr algn="ctr"/>
            <a:r>
              <a:rPr lang="en-CA" sz="3000" b="1" dirty="0">
                <a:cs typeface="Calibri"/>
              </a:rPr>
              <a:t>federal elected representative</a:t>
            </a:r>
            <a:r>
              <a:rPr lang="en-CA" sz="3000" dirty="0">
                <a:cs typeface="Calibri"/>
              </a:rPr>
              <a:t>?</a:t>
            </a:r>
          </a:p>
        </p:txBody>
      </p:sp>
      <p:sp>
        <p:nvSpPr>
          <p:cNvPr id="3" name="Rectangle 2"/>
          <p:cNvSpPr/>
          <p:nvPr/>
        </p:nvSpPr>
        <p:spPr>
          <a:xfrm>
            <a:off x="1597104" y="2243196"/>
            <a:ext cx="275108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CA" sz="3200" b="1" u="sng" dirty="0">
                <a:cs typeface="Calibri"/>
              </a:rPr>
              <a:t>Member of Parliament</a:t>
            </a:r>
          </a:p>
          <a:p>
            <a:pPr algn="ctr"/>
            <a:endParaRPr lang="en-CA" sz="3200" dirty="0">
              <a:cs typeface="Calibri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698012" y="4036004"/>
            <a:ext cx="265017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CA" sz="3200" dirty="0">
                <a:cs typeface="Calibri"/>
              </a:rPr>
              <a:t>Member of the Legislative Assembly</a:t>
            </a:r>
          </a:p>
        </p:txBody>
      </p:sp>
      <p:sp>
        <p:nvSpPr>
          <p:cNvPr id="5" name="Rectangle 4"/>
          <p:cNvSpPr/>
          <p:nvPr/>
        </p:nvSpPr>
        <p:spPr>
          <a:xfrm>
            <a:off x="6384277" y="4454477"/>
            <a:ext cx="233172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CA" sz="3200" dirty="0">
                <a:cs typeface="Calibri"/>
              </a:rPr>
              <a:t>Councillor</a:t>
            </a:r>
          </a:p>
        </p:txBody>
      </p:sp>
      <p:sp>
        <p:nvSpPr>
          <p:cNvPr id="6" name="Rectangle 5"/>
          <p:cNvSpPr/>
          <p:nvPr/>
        </p:nvSpPr>
        <p:spPr>
          <a:xfrm>
            <a:off x="6242686" y="2066233"/>
            <a:ext cx="2614909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CA" sz="3200" dirty="0">
                <a:cs typeface="Calibri"/>
              </a:rPr>
              <a:t>Member of the National Assembly</a:t>
            </a:r>
          </a:p>
          <a:p>
            <a:pPr algn="ctr"/>
            <a:endParaRPr lang="en-CA" sz="3200" dirty="0">
              <a:cs typeface="Calibri"/>
            </a:endParaRPr>
          </a:p>
        </p:txBody>
      </p:sp>
      <p:pic>
        <p:nvPicPr>
          <p:cNvPr id="7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71312" y="2293737"/>
            <a:ext cx="922072" cy="922072"/>
          </a:xfrm>
          <a:prstGeom prst="rect">
            <a:avLst/>
          </a:prstGeom>
        </p:spPr>
      </p:pic>
      <p:pic>
        <p:nvPicPr>
          <p:cNvPr id="8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571312" y="4315960"/>
            <a:ext cx="922072" cy="922072"/>
          </a:xfrm>
          <a:prstGeom prst="rect">
            <a:avLst/>
          </a:prstGeom>
        </p:spPr>
      </p:pic>
      <p:pic>
        <p:nvPicPr>
          <p:cNvPr id="9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5367397" y="2293737"/>
            <a:ext cx="846872" cy="846872"/>
          </a:xfrm>
          <a:prstGeom prst="rect">
            <a:avLst/>
          </a:prstGeom>
        </p:spPr>
      </p:pic>
      <p:pic>
        <p:nvPicPr>
          <p:cNvPr id="10" name="Picture 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5367397" y="4315960"/>
            <a:ext cx="875289" cy="875289"/>
          </a:xfrm>
          <a:prstGeom prst="rect">
            <a:avLst/>
          </a:prstGeom>
        </p:spPr>
      </p:pic>
      <p:pic>
        <p:nvPicPr>
          <p:cNvPr id="11" name="Picture 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365433" y="1963240"/>
            <a:ext cx="1333829" cy="1982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177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38631" y="295296"/>
            <a:ext cx="7982856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2250" dirty="0">
                <a:cs typeface="Calibri"/>
              </a:rPr>
              <a:t>Federal elected representatives are called </a:t>
            </a:r>
            <a:r>
              <a:rPr lang="en-CA" sz="2250" b="1" dirty="0">
                <a:cs typeface="Calibri"/>
              </a:rPr>
              <a:t>Members of Parliament</a:t>
            </a:r>
            <a:r>
              <a:rPr lang="en-CA" sz="2250" dirty="0">
                <a:cs typeface="Calibri"/>
              </a:rPr>
              <a:t>, or </a:t>
            </a:r>
            <a:r>
              <a:rPr lang="en-CA" sz="2250" b="1" dirty="0">
                <a:cs typeface="Calibri"/>
              </a:rPr>
              <a:t>MPs</a:t>
            </a:r>
            <a:r>
              <a:rPr lang="en-CA" sz="2250" dirty="0">
                <a:cs typeface="Calibri"/>
              </a:rPr>
              <a:t> for short</a:t>
            </a:r>
            <a:r>
              <a:rPr lang="en-CA" sz="2250" dirty="0" smtClean="0">
                <a:cs typeface="Calibri"/>
              </a:rPr>
              <a:t>.</a:t>
            </a:r>
          </a:p>
          <a:p>
            <a:endParaRPr lang="en-CA" sz="2250" dirty="0">
              <a:cs typeface="Calibri"/>
            </a:endParaRPr>
          </a:p>
          <a:p>
            <a:r>
              <a:rPr lang="en-CA" sz="2250" dirty="0">
                <a:cs typeface="Calibri"/>
              </a:rPr>
              <a:t>D</a:t>
            </a:r>
            <a:r>
              <a:rPr lang="en-CA" sz="2250" dirty="0" smtClean="0">
                <a:cs typeface="Calibri"/>
              </a:rPr>
              <a:t>epending </a:t>
            </a:r>
            <a:r>
              <a:rPr lang="en-CA" sz="2250" dirty="0">
                <a:cs typeface="Calibri"/>
              </a:rPr>
              <a:t>on where you live, the provincial or territorial elected representatives </a:t>
            </a:r>
            <a:r>
              <a:rPr lang="en-CA" sz="2250" dirty="0" smtClean="0">
                <a:cs typeface="Calibri"/>
              </a:rPr>
              <a:t>are known as: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250" dirty="0" smtClean="0">
                <a:cs typeface="Calibri"/>
              </a:rPr>
              <a:t>Members </a:t>
            </a:r>
            <a:r>
              <a:rPr lang="en-CA" sz="2250" dirty="0">
                <a:cs typeface="Calibri"/>
              </a:rPr>
              <a:t>of the Legislative </a:t>
            </a:r>
            <a:r>
              <a:rPr lang="en-CA" sz="2250" dirty="0" smtClean="0">
                <a:cs typeface="Calibri"/>
              </a:rPr>
              <a:t>Assembly;</a:t>
            </a:r>
            <a:endParaRPr lang="en-CA" sz="2250" dirty="0" smtClean="0">
              <a:cs typeface="Calibri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250" dirty="0" smtClean="0">
                <a:cs typeface="Calibri"/>
              </a:rPr>
              <a:t>Members </a:t>
            </a:r>
            <a:r>
              <a:rPr lang="en-CA" sz="2250" dirty="0">
                <a:cs typeface="Calibri"/>
              </a:rPr>
              <a:t>of Provincial </a:t>
            </a:r>
            <a:r>
              <a:rPr lang="en-CA" sz="2250" dirty="0" smtClean="0">
                <a:cs typeface="Calibri"/>
              </a:rPr>
              <a:t>Parliament (ON</a:t>
            </a:r>
            <a:r>
              <a:rPr lang="en-CA" sz="2250" dirty="0" smtClean="0">
                <a:cs typeface="Calibri"/>
              </a:rPr>
              <a:t>); </a:t>
            </a:r>
            <a:endParaRPr lang="en-CA" sz="2250" dirty="0" smtClean="0">
              <a:cs typeface="Calibri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250" dirty="0" smtClean="0">
                <a:cs typeface="Calibri"/>
              </a:rPr>
              <a:t>Members of </a:t>
            </a:r>
            <a:r>
              <a:rPr lang="en-CA" sz="2250" dirty="0">
                <a:cs typeface="Calibri"/>
              </a:rPr>
              <a:t>the National Assembly </a:t>
            </a:r>
            <a:r>
              <a:rPr lang="en-CA" sz="2250" dirty="0" smtClean="0">
                <a:cs typeface="Calibri"/>
              </a:rPr>
              <a:t>(QC</a:t>
            </a:r>
            <a:r>
              <a:rPr lang="en-CA" sz="2250" dirty="0" smtClean="0">
                <a:cs typeface="Calibri"/>
              </a:rPr>
              <a:t>); or </a:t>
            </a:r>
            <a:endParaRPr lang="en-CA" sz="2250" dirty="0">
              <a:cs typeface="Calibri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250" dirty="0" smtClean="0">
                <a:cs typeface="Calibri"/>
              </a:rPr>
              <a:t>Members </a:t>
            </a:r>
            <a:r>
              <a:rPr lang="en-CA" sz="2250" dirty="0">
                <a:cs typeface="Calibri"/>
              </a:rPr>
              <a:t>of the House of </a:t>
            </a:r>
            <a:r>
              <a:rPr lang="en-CA" sz="2250" dirty="0" smtClean="0">
                <a:cs typeface="Calibri"/>
              </a:rPr>
              <a:t>Assembly (NL)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CA" sz="2250" dirty="0">
              <a:cs typeface="Calibri"/>
            </a:endParaRPr>
          </a:p>
          <a:p>
            <a:r>
              <a:rPr lang="en-CA" sz="2250" dirty="0">
                <a:cs typeface="Calibri"/>
              </a:rPr>
              <a:t>A</a:t>
            </a:r>
            <a:r>
              <a:rPr lang="en-CA" sz="2250" dirty="0" smtClean="0">
                <a:cs typeface="Calibri"/>
              </a:rPr>
              <a:t>t </a:t>
            </a:r>
            <a:r>
              <a:rPr lang="en-CA" sz="2250" dirty="0">
                <a:cs typeface="Calibri"/>
              </a:rPr>
              <a:t>the municipal level, our elected representatives are normally called </a:t>
            </a:r>
            <a:r>
              <a:rPr lang="en-CA" sz="2250" b="1" dirty="0" smtClean="0">
                <a:cs typeface="Calibri"/>
              </a:rPr>
              <a:t>councillors</a:t>
            </a:r>
            <a:r>
              <a:rPr lang="en-CA" sz="2250" dirty="0" smtClean="0">
                <a:cs typeface="Calibri"/>
              </a:rPr>
              <a:t>, or aldermen.</a:t>
            </a:r>
          </a:p>
        </p:txBody>
      </p:sp>
      <p:pic>
        <p:nvPicPr>
          <p:cNvPr id="3" name="Google Shape;98;p1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186532" y="4645440"/>
            <a:ext cx="4431982" cy="218353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75014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1825" y="724429"/>
            <a:ext cx="831278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CA" sz="3000" dirty="0">
                <a:cs typeface="Calibri"/>
              </a:rPr>
              <a:t>In what city do Members of Parliament gather</a:t>
            </a:r>
            <a:r>
              <a:rPr lang="en-CA" sz="3000" dirty="0" smtClean="0">
                <a:cs typeface="Calibri"/>
              </a:rPr>
              <a:t>?</a:t>
            </a:r>
            <a:endParaRPr lang="en-CA" sz="3000" dirty="0">
              <a:cs typeface="Calibri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597104" y="2342908"/>
            <a:ext cx="275108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CA" sz="3200" dirty="0">
                <a:cs typeface="Calibri"/>
              </a:rPr>
              <a:t>Quebec City</a:t>
            </a:r>
          </a:p>
          <a:p>
            <a:pPr algn="ctr"/>
            <a:endParaRPr lang="en-CA" sz="3200" dirty="0">
              <a:cs typeface="Calibri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597104" y="4484608"/>
            <a:ext cx="265017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CA" sz="3200" dirty="0" smtClean="0">
                <a:cs typeface="Calibri"/>
              </a:rPr>
              <a:t>Ottawa</a:t>
            </a:r>
            <a:endParaRPr lang="en-CA" sz="3200" dirty="0">
              <a:cs typeface="Calibri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384277" y="4454477"/>
            <a:ext cx="233172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CA" sz="3200" dirty="0" smtClean="0">
                <a:cs typeface="Calibri"/>
              </a:rPr>
              <a:t>Gatineau</a:t>
            </a:r>
            <a:endParaRPr lang="en-CA" sz="3200" dirty="0">
              <a:cs typeface="Calibri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101093" y="2323966"/>
            <a:ext cx="261490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CA" sz="3200" dirty="0" smtClean="0">
                <a:cs typeface="Calibri"/>
              </a:rPr>
              <a:t>Toronto</a:t>
            </a:r>
            <a:endParaRPr lang="en-CA" sz="3200" dirty="0">
              <a:cs typeface="Calibri"/>
            </a:endParaRPr>
          </a:p>
          <a:p>
            <a:pPr algn="ctr"/>
            <a:endParaRPr lang="en-CA" sz="3200" dirty="0">
              <a:cs typeface="Calibri"/>
            </a:endParaRPr>
          </a:p>
        </p:txBody>
      </p:sp>
      <p:pic>
        <p:nvPicPr>
          <p:cNvPr id="7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71312" y="2218537"/>
            <a:ext cx="922072" cy="922072"/>
          </a:xfrm>
          <a:prstGeom prst="rect">
            <a:avLst/>
          </a:prstGeom>
        </p:spPr>
      </p:pic>
      <p:pic>
        <p:nvPicPr>
          <p:cNvPr id="8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571312" y="4315960"/>
            <a:ext cx="922072" cy="922072"/>
          </a:xfrm>
          <a:prstGeom prst="rect">
            <a:avLst/>
          </a:prstGeom>
        </p:spPr>
      </p:pic>
      <p:pic>
        <p:nvPicPr>
          <p:cNvPr id="9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5367397" y="2218537"/>
            <a:ext cx="846872" cy="846872"/>
          </a:xfrm>
          <a:prstGeom prst="rect">
            <a:avLst/>
          </a:prstGeom>
        </p:spPr>
      </p:pic>
      <p:pic>
        <p:nvPicPr>
          <p:cNvPr id="10" name="Picture 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5367397" y="4315960"/>
            <a:ext cx="875289" cy="875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892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1825" y="724429"/>
            <a:ext cx="831278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CA" sz="3000" dirty="0">
                <a:cs typeface="Calibri"/>
              </a:rPr>
              <a:t>In what city do Members of Parliament gather</a:t>
            </a:r>
            <a:r>
              <a:rPr lang="en-CA" sz="3000" dirty="0" smtClean="0">
                <a:cs typeface="Calibri"/>
              </a:rPr>
              <a:t>?</a:t>
            </a:r>
            <a:endParaRPr lang="en-CA" sz="3000" dirty="0">
              <a:cs typeface="Calibri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597104" y="2342908"/>
            <a:ext cx="275108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CA" sz="3200" dirty="0">
                <a:cs typeface="Calibri"/>
              </a:rPr>
              <a:t>Quebec City</a:t>
            </a:r>
          </a:p>
          <a:p>
            <a:pPr algn="ctr"/>
            <a:endParaRPr lang="en-CA" sz="3200" dirty="0">
              <a:cs typeface="Calibri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597104" y="4484608"/>
            <a:ext cx="265017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CA" sz="3200" b="1" u="sng" dirty="0" smtClean="0">
                <a:cs typeface="Calibri"/>
              </a:rPr>
              <a:t>Ottawa</a:t>
            </a:r>
            <a:endParaRPr lang="en-CA" sz="3200" b="1" u="sng" dirty="0">
              <a:cs typeface="Calibri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384277" y="4454477"/>
            <a:ext cx="233172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CA" sz="3200" dirty="0" smtClean="0">
                <a:cs typeface="Calibri"/>
              </a:rPr>
              <a:t>Gatineau</a:t>
            </a:r>
            <a:endParaRPr lang="en-CA" sz="3200" dirty="0">
              <a:cs typeface="Calibri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101093" y="2323966"/>
            <a:ext cx="261490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CA" sz="3200" dirty="0" smtClean="0">
                <a:cs typeface="Calibri"/>
              </a:rPr>
              <a:t>Toronto</a:t>
            </a:r>
            <a:endParaRPr lang="en-CA" sz="3200" dirty="0">
              <a:cs typeface="Calibri"/>
            </a:endParaRPr>
          </a:p>
          <a:p>
            <a:pPr algn="ctr"/>
            <a:endParaRPr lang="en-CA" sz="3200" dirty="0">
              <a:cs typeface="Calibri"/>
            </a:endParaRPr>
          </a:p>
        </p:txBody>
      </p:sp>
      <p:pic>
        <p:nvPicPr>
          <p:cNvPr id="7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71312" y="2218537"/>
            <a:ext cx="922072" cy="922072"/>
          </a:xfrm>
          <a:prstGeom prst="rect">
            <a:avLst/>
          </a:prstGeom>
        </p:spPr>
      </p:pic>
      <p:pic>
        <p:nvPicPr>
          <p:cNvPr id="8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571312" y="4315960"/>
            <a:ext cx="922072" cy="922072"/>
          </a:xfrm>
          <a:prstGeom prst="rect">
            <a:avLst/>
          </a:prstGeom>
        </p:spPr>
      </p:pic>
      <p:pic>
        <p:nvPicPr>
          <p:cNvPr id="9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5367397" y="2218537"/>
            <a:ext cx="846872" cy="846872"/>
          </a:xfrm>
          <a:prstGeom prst="rect">
            <a:avLst/>
          </a:prstGeom>
        </p:spPr>
      </p:pic>
      <p:pic>
        <p:nvPicPr>
          <p:cNvPr id="10" name="Picture 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5367397" y="4315960"/>
            <a:ext cx="875289" cy="875289"/>
          </a:xfrm>
          <a:prstGeom prst="rect">
            <a:avLst/>
          </a:prstGeom>
        </p:spPr>
      </p:pic>
      <p:pic>
        <p:nvPicPr>
          <p:cNvPr id="11" name="Picture 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365433" y="4080719"/>
            <a:ext cx="1333829" cy="1982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212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29270" y="727677"/>
            <a:ext cx="740664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2400" dirty="0">
                <a:cs typeface="Calibri"/>
              </a:rPr>
              <a:t>Federal elected </a:t>
            </a:r>
            <a:r>
              <a:rPr lang="en-CA" sz="2400" dirty="0" smtClean="0">
                <a:cs typeface="Calibri"/>
              </a:rPr>
              <a:t>representatives </a:t>
            </a:r>
            <a:r>
              <a:rPr lang="en-CA" sz="2400" dirty="0">
                <a:cs typeface="Calibri"/>
              </a:rPr>
              <a:t>gather to debate and pass laws in the </a:t>
            </a:r>
            <a:r>
              <a:rPr lang="en-CA" sz="2400" b="1" dirty="0">
                <a:cs typeface="Calibri"/>
              </a:rPr>
              <a:t>House of Commons </a:t>
            </a:r>
            <a:r>
              <a:rPr lang="en-CA" sz="2400" dirty="0">
                <a:cs typeface="Calibri"/>
              </a:rPr>
              <a:t>in </a:t>
            </a:r>
            <a:r>
              <a:rPr lang="en-CA" sz="2400" b="1" dirty="0">
                <a:cs typeface="Calibri"/>
              </a:rPr>
              <a:t>Ottawa</a:t>
            </a:r>
            <a:r>
              <a:rPr lang="en-CA" sz="2400" dirty="0" smtClean="0">
                <a:cs typeface="Calibri"/>
              </a:rPr>
              <a:t>.</a:t>
            </a:r>
          </a:p>
          <a:p>
            <a:endParaRPr lang="en-CA" sz="2400" dirty="0">
              <a:cs typeface="Calibri"/>
            </a:endParaRPr>
          </a:p>
          <a:p>
            <a:r>
              <a:rPr lang="en-CA" sz="2400" dirty="0" smtClean="0">
                <a:cs typeface="Calibri"/>
              </a:rPr>
              <a:t>Provincial/territorial representatives meet </a:t>
            </a:r>
            <a:r>
              <a:rPr lang="en-CA" sz="2400" dirty="0">
                <a:cs typeface="Calibri"/>
              </a:rPr>
              <a:t>at their </a:t>
            </a:r>
            <a:r>
              <a:rPr lang="en-CA" sz="2400" dirty="0" smtClean="0">
                <a:cs typeface="Calibri"/>
              </a:rPr>
              <a:t>legislatures </a:t>
            </a:r>
            <a:r>
              <a:rPr lang="en-CA" sz="2400" dirty="0">
                <a:cs typeface="Calibri"/>
              </a:rPr>
              <a:t>in the capital of the province or territory</a:t>
            </a:r>
            <a:r>
              <a:rPr lang="en-CA" sz="2400" dirty="0" smtClean="0">
                <a:cs typeface="Calibri"/>
              </a:rPr>
              <a:t>.</a:t>
            </a:r>
          </a:p>
          <a:p>
            <a:endParaRPr lang="en-CA" sz="2400" dirty="0">
              <a:cs typeface="Calibri"/>
            </a:endParaRPr>
          </a:p>
          <a:p>
            <a:r>
              <a:rPr lang="en-CA" sz="2400" dirty="0" smtClean="0">
                <a:cs typeface="Calibri"/>
              </a:rPr>
              <a:t>Councillors or aldermen </a:t>
            </a:r>
            <a:r>
              <a:rPr lang="en-CA" sz="2400" dirty="0">
                <a:cs typeface="Calibri"/>
              </a:rPr>
              <a:t>meet at their city or town hall.</a:t>
            </a:r>
            <a:endParaRPr lang="en-CA" sz="2400" dirty="0" smtClean="0">
              <a:cs typeface="Calibri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CA" sz="2400" dirty="0">
              <a:cs typeface="Calibri"/>
            </a:endParaRPr>
          </a:p>
        </p:txBody>
      </p:sp>
      <p:pic>
        <p:nvPicPr>
          <p:cNvPr id="3" name="Google Shape;114;p18" descr="Parliament Building Ottaw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917498" y="3628891"/>
            <a:ext cx="4838586" cy="281340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62764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1825" y="724429"/>
            <a:ext cx="831278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CA" sz="3000" dirty="0" smtClean="0">
                <a:cs typeface="Calibri"/>
              </a:rPr>
              <a:t>How many levels of government are there in Canada?</a:t>
            </a:r>
            <a:endParaRPr lang="en-CA" sz="3000" dirty="0">
              <a:cs typeface="Calibri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493382" y="2463567"/>
            <a:ext cx="275108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CA" sz="3200" dirty="0" smtClean="0">
                <a:cs typeface="Calibri"/>
              </a:rPr>
              <a:t>2</a:t>
            </a:r>
            <a:endParaRPr lang="en-CA" sz="3200" dirty="0">
              <a:cs typeface="Calibri"/>
            </a:endParaRPr>
          </a:p>
          <a:p>
            <a:pPr algn="ctr"/>
            <a:endParaRPr lang="en-CA" sz="3200" dirty="0">
              <a:cs typeface="Calibri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543837" y="4427892"/>
            <a:ext cx="265017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CA" sz="3200" dirty="0" smtClean="0">
                <a:cs typeface="Calibri"/>
              </a:rPr>
              <a:t>3</a:t>
            </a:r>
            <a:endParaRPr lang="en-CA" sz="3200" dirty="0">
              <a:cs typeface="Calibri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944275" y="2366901"/>
            <a:ext cx="233172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CA" sz="3200" dirty="0" smtClean="0">
                <a:cs typeface="Calibri"/>
              </a:rPr>
              <a:t>5</a:t>
            </a:r>
            <a:endParaRPr lang="en-CA" sz="3200" dirty="0">
              <a:cs typeface="Calibri"/>
            </a:endParaRPr>
          </a:p>
          <a:p>
            <a:pPr algn="ctr"/>
            <a:endParaRPr lang="en-CA" sz="3200" dirty="0">
              <a:cs typeface="Calibri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065650" y="4596541"/>
            <a:ext cx="208897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CA" sz="3200" dirty="0" smtClean="0">
                <a:cs typeface="Calibri"/>
              </a:rPr>
              <a:t>6</a:t>
            </a:r>
            <a:endParaRPr lang="en-CA" sz="3200" dirty="0">
              <a:cs typeface="Calibri"/>
            </a:endParaRPr>
          </a:p>
        </p:txBody>
      </p:sp>
      <p:pic>
        <p:nvPicPr>
          <p:cNvPr id="7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900662" y="2293737"/>
            <a:ext cx="922072" cy="922072"/>
          </a:xfrm>
          <a:prstGeom prst="rect">
            <a:avLst/>
          </a:prstGeom>
        </p:spPr>
      </p:pic>
      <p:pic>
        <p:nvPicPr>
          <p:cNvPr id="8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900662" y="4282636"/>
            <a:ext cx="922072" cy="922072"/>
          </a:xfrm>
          <a:prstGeom prst="rect">
            <a:avLst/>
          </a:prstGeom>
        </p:spPr>
      </p:pic>
      <p:pic>
        <p:nvPicPr>
          <p:cNvPr id="9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5367397" y="2293737"/>
            <a:ext cx="846872" cy="846872"/>
          </a:xfrm>
          <a:prstGeom prst="rect">
            <a:avLst/>
          </a:prstGeom>
        </p:spPr>
      </p:pic>
      <p:pic>
        <p:nvPicPr>
          <p:cNvPr id="10" name="Picture 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5367397" y="4306027"/>
            <a:ext cx="875289" cy="875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74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1825" y="724429"/>
            <a:ext cx="831278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CA" sz="3000" dirty="0">
                <a:cs typeface="Calibri"/>
              </a:rPr>
              <a:t>What is the title given to the leader </a:t>
            </a:r>
            <a:r>
              <a:rPr lang="en-CA" sz="3000" dirty="0" smtClean="0">
                <a:cs typeface="Calibri"/>
              </a:rPr>
              <a:t>of th</a:t>
            </a:r>
            <a:r>
              <a:rPr lang="en-CA" sz="3000" dirty="0" smtClean="0">
                <a:cs typeface="Calibri"/>
              </a:rPr>
              <a:t>e government </a:t>
            </a:r>
            <a:r>
              <a:rPr lang="en-CA" sz="3000" dirty="0" smtClean="0">
                <a:cs typeface="Calibri"/>
              </a:rPr>
              <a:t>at </a:t>
            </a:r>
            <a:r>
              <a:rPr lang="en-CA" sz="3000" dirty="0">
                <a:cs typeface="Calibri"/>
              </a:rPr>
              <a:t>the federal level?</a:t>
            </a:r>
          </a:p>
        </p:txBody>
      </p:sp>
      <p:sp>
        <p:nvSpPr>
          <p:cNvPr id="3" name="Rectangle 2"/>
          <p:cNvSpPr/>
          <p:nvPr/>
        </p:nvSpPr>
        <p:spPr>
          <a:xfrm>
            <a:off x="1597104" y="2342908"/>
            <a:ext cx="275108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CA" sz="3200" dirty="0">
                <a:cs typeface="Calibri"/>
              </a:rPr>
              <a:t>Premier</a:t>
            </a:r>
          </a:p>
          <a:p>
            <a:pPr algn="ctr"/>
            <a:endParaRPr lang="en-CA" sz="3200" dirty="0">
              <a:cs typeface="Calibri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698012" y="4393168"/>
            <a:ext cx="265017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CA" sz="3200" dirty="0">
                <a:cs typeface="Calibri"/>
              </a:rPr>
              <a:t>Governor General </a:t>
            </a:r>
          </a:p>
        </p:txBody>
      </p:sp>
      <p:sp>
        <p:nvSpPr>
          <p:cNvPr id="5" name="Rectangle 4"/>
          <p:cNvSpPr/>
          <p:nvPr/>
        </p:nvSpPr>
        <p:spPr>
          <a:xfrm>
            <a:off x="6384277" y="4315960"/>
            <a:ext cx="233172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CA" sz="3200" dirty="0">
                <a:cs typeface="Calibri"/>
              </a:rPr>
              <a:t>Prime Minister</a:t>
            </a:r>
          </a:p>
          <a:p>
            <a:pPr algn="ctr"/>
            <a:endParaRPr lang="en-CA" sz="3200" dirty="0">
              <a:cs typeface="Calibri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101093" y="2342908"/>
            <a:ext cx="261490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CA" sz="3200" dirty="0">
                <a:cs typeface="Calibri"/>
              </a:rPr>
              <a:t>Mayor</a:t>
            </a:r>
          </a:p>
          <a:p>
            <a:pPr algn="ctr"/>
            <a:endParaRPr lang="en-CA" sz="3200" dirty="0">
              <a:cs typeface="Calibri"/>
            </a:endParaRPr>
          </a:p>
        </p:txBody>
      </p:sp>
      <p:pic>
        <p:nvPicPr>
          <p:cNvPr id="7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71312" y="2218537"/>
            <a:ext cx="922072" cy="922072"/>
          </a:xfrm>
          <a:prstGeom prst="rect">
            <a:avLst/>
          </a:prstGeom>
        </p:spPr>
      </p:pic>
      <p:pic>
        <p:nvPicPr>
          <p:cNvPr id="8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571312" y="4315960"/>
            <a:ext cx="922072" cy="922072"/>
          </a:xfrm>
          <a:prstGeom prst="rect">
            <a:avLst/>
          </a:prstGeom>
        </p:spPr>
      </p:pic>
      <p:pic>
        <p:nvPicPr>
          <p:cNvPr id="9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5367397" y="2218537"/>
            <a:ext cx="846872" cy="846872"/>
          </a:xfrm>
          <a:prstGeom prst="rect">
            <a:avLst/>
          </a:prstGeom>
        </p:spPr>
      </p:pic>
      <p:pic>
        <p:nvPicPr>
          <p:cNvPr id="10" name="Picture 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5367397" y="4315960"/>
            <a:ext cx="875289" cy="875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393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1825" y="724429"/>
            <a:ext cx="831278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CA" sz="3000" dirty="0">
                <a:cs typeface="Calibri"/>
              </a:rPr>
              <a:t>What is the title given to the leader at the federal level?</a:t>
            </a:r>
          </a:p>
        </p:txBody>
      </p:sp>
      <p:sp>
        <p:nvSpPr>
          <p:cNvPr id="3" name="Rectangle 2"/>
          <p:cNvSpPr/>
          <p:nvPr/>
        </p:nvSpPr>
        <p:spPr>
          <a:xfrm>
            <a:off x="1597104" y="2342908"/>
            <a:ext cx="275108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CA" sz="3200" dirty="0">
                <a:cs typeface="Calibri"/>
              </a:rPr>
              <a:t>Premier</a:t>
            </a:r>
          </a:p>
          <a:p>
            <a:pPr algn="ctr"/>
            <a:endParaRPr lang="en-CA" sz="3200" dirty="0">
              <a:cs typeface="Calibri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698012" y="4393168"/>
            <a:ext cx="265017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CA" sz="3200" dirty="0">
                <a:cs typeface="Calibri"/>
              </a:rPr>
              <a:t>Governor General </a:t>
            </a:r>
          </a:p>
        </p:txBody>
      </p:sp>
      <p:sp>
        <p:nvSpPr>
          <p:cNvPr id="5" name="Rectangle 4"/>
          <p:cNvSpPr/>
          <p:nvPr/>
        </p:nvSpPr>
        <p:spPr>
          <a:xfrm>
            <a:off x="6384277" y="4315960"/>
            <a:ext cx="233172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CA" sz="3200" b="1" u="sng" dirty="0">
                <a:cs typeface="Calibri"/>
              </a:rPr>
              <a:t>Prime Minister</a:t>
            </a:r>
          </a:p>
          <a:p>
            <a:pPr algn="ctr"/>
            <a:endParaRPr lang="en-CA" sz="3200" dirty="0">
              <a:cs typeface="Calibri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101093" y="2342908"/>
            <a:ext cx="261490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CA" sz="3200" dirty="0">
                <a:cs typeface="Calibri"/>
              </a:rPr>
              <a:t>Mayor</a:t>
            </a:r>
          </a:p>
          <a:p>
            <a:pPr algn="ctr"/>
            <a:endParaRPr lang="en-CA" sz="3200" dirty="0">
              <a:cs typeface="Calibri"/>
            </a:endParaRPr>
          </a:p>
        </p:txBody>
      </p:sp>
      <p:pic>
        <p:nvPicPr>
          <p:cNvPr id="7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71312" y="2218537"/>
            <a:ext cx="922072" cy="922072"/>
          </a:xfrm>
          <a:prstGeom prst="rect">
            <a:avLst/>
          </a:prstGeom>
        </p:spPr>
      </p:pic>
      <p:pic>
        <p:nvPicPr>
          <p:cNvPr id="8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571312" y="4315960"/>
            <a:ext cx="922072" cy="922072"/>
          </a:xfrm>
          <a:prstGeom prst="rect">
            <a:avLst/>
          </a:prstGeom>
        </p:spPr>
      </p:pic>
      <p:pic>
        <p:nvPicPr>
          <p:cNvPr id="9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5367397" y="2218537"/>
            <a:ext cx="846872" cy="846872"/>
          </a:xfrm>
          <a:prstGeom prst="rect">
            <a:avLst/>
          </a:prstGeom>
        </p:spPr>
      </p:pic>
      <p:pic>
        <p:nvPicPr>
          <p:cNvPr id="10" name="Picture 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5367397" y="4315960"/>
            <a:ext cx="875289" cy="875289"/>
          </a:xfrm>
          <a:prstGeom prst="rect">
            <a:avLst/>
          </a:prstGeom>
        </p:spPr>
      </p:pic>
      <p:pic>
        <p:nvPicPr>
          <p:cNvPr id="11" name="Picture 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5138126" y="4199889"/>
            <a:ext cx="1333829" cy="1982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9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56459" y="1063246"/>
            <a:ext cx="740664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2400" dirty="0" smtClean="0">
                <a:cs typeface="Calibri"/>
              </a:rPr>
              <a:t>Each </a:t>
            </a:r>
            <a:r>
              <a:rPr lang="en-CA" sz="2400" dirty="0">
                <a:cs typeface="Calibri"/>
              </a:rPr>
              <a:t>level of government </a:t>
            </a:r>
            <a:r>
              <a:rPr lang="en-CA" sz="2400" dirty="0" smtClean="0">
                <a:cs typeface="Calibri"/>
              </a:rPr>
              <a:t>has </a:t>
            </a:r>
            <a:r>
              <a:rPr lang="en-CA" sz="2400" dirty="0">
                <a:cs typeface="Calibri"/>
              </a:rPr>
              <a:t>a leader: </a:t>
            </a:r>
            <a:endParaRPr lang="en-CA" sz="2400" dirty="0" smtClean="0">
              <a:cs typeface="Calibri"/>
            </a:endParaRPr>
          </a:p>
          <a:p>
            <a:endParaRPr lang="en-CA" sz="2400" dirty="0">
              <a:cs typeface="Calibri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400" dirty="0">
                <a:cs typeface="Calibri"/>
              </a:rPr>
              <a:t>F</a:t>
            </a:r>
            <a:r>
              <a:rPr lang="en-CA" sz="2400" dirty="0" smtClean="0">
                <a:cs typeface="Calibri"/>
              </a:rPr>
              <a:t>ederal </a:t>
            </a:r>
            <a:r>
              <a:rPr lang="en-CA" sz="2400" dirty="0">
                <a:cs typeface="Calibri"/>
              </a:rPr>
              <a:t>government </a:t>
            </a:r>
            <a:r>
              <a:rPr lang="en-CA" sz="2400" dirty="0" smtClean="0">
                <a:cs typeface="Calibri"/>
              </a:rPr>
              <a:t>= </a:t>
            </a:r>
            <a:r>
              <a:rPr lang="en-CA" sz="2400" b="1" dirty="0" smtClean="0">
                <a:cs typeface="Calibri"/>
              </a:rPr>
              <a:t>prime minister</a:t>
            </a:r>
          </a:p>
          <a:p>
            <a:endParaRPr lang="en-CA" sz="2400" dirty="0" smtClean="0">
              <a:cs typeface="Calibri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400" dirty="0">
                <a:cs typeface="Calibri"/>
              </a:rPr>
              <a:t>P</a:t>
            </a:r>
            <a:r>
              <a:rPr lang="en-CA" sz="2400" dirty="0" smtClean="0">
                <a:cs typeface="Calibri"/>
              </a:rPr>
              <a:t>rovincial </a:t>
            </a:r>
            <a:r>
              <a:rPr lang="en-CA" sz="2400" dirty="0">
                <a:cs typeface="Calibri"/>
              </a:rPr>
              <a:t>or territorial government </a:t>
            </a:r>
            <a:r>
              <a:rPr lang="en-CA" sz="2400" dirty="0" smtClean="0">
                <a:cs typeface="Calibri"/>
              </a:rPr>
              <a:t>= </a:t>
            </a:r>
            <a:r>
              <a:rPr lang="en-CA" sz="2400" b="1" dirty="0" smtClean="0">
                <a:cs typeface="Calibri"/>
              </a:rPr>
              <a:t>premier</a:t>
            </a:r>
          </a:p>
          <a:p>
            <a:endParaRPr lang="en-CA" sz="2400" dirty="0" smtClean="0">
              <a:cs typeface="Calibri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400" dirty="0" smtClean="0">
                <a:cs typeface="Calibri"/>
              </a:rPr>
              <a:t>Municipal </a:t>
            </a:r>
            <a:r>
              <a:rPr lang="en-CA" sz="2400" dirty="0">
                <a:cs typeface="Calibri"/>
              </a:rPr>
              <a:t>level </a:t>
            </a:r>
            <a:r>
              <a:rPr lang="en-CA" sz="2400" dirty="0" smtClean="0">
                <a:cs typeface="Calibri"/>
              </a:rPr>
              <a:t>= </a:t>
            </a:r>
            <a:r>
              <a:rPr lang="en-CA" sz="2400" b="1" dirty="0" smtClean="0">
                <a:cs typeface="Calibri"/>
              </a:rPr>
              <a:t>mayor </a:t>
            </a:r>
            <a:r>
              <a:rPr lang="en-CA" sz="2400" b="1" dirty="0">
                <a:cs typeface="Calibri"/>
              </a:rPr>
              <a:t>or </a:t>
            </a:r>
            <a:r>
              <a:rPr lang="en-CA" sz="2400" b="1" dirty="0" smtClean="0">
                <a:cs typeface="Calibri"/>
              </a:rPr>
              <a:t>reeve</a:t>
            </a:r>
          </a:p>
          <a:p>
            <a:endParaRPr lang="en-CA" sz="2400" dirty="0">
              <a:cs typeface="Calibri"/>
            </a:endParaRPr>
          </a:p>
        </p:txBody>
      </p:sp>
      <p:pic>
        <p:nvPicPr>
          <p:cNvPr id="1026" name="Picture 2" descr="Justin Trudeau | Premier ministre du Canad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1841" y="4256116"/>
            <a:ext cx="2485505" cy="2485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6087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1825" y="724429"/>
            <a:ext cx="831278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CA" sz="3000" dirty="0" smtClean="0">
                <a:cs typeface="Calibri"/>
              </a:rPr>
              <a:t>How many levels of government are there in Canada?</a:t>
            </a:r>
            <a:endParaRPr lang="en-CA" sz="3000" dirty="0">
              <a:cs typeface="Calibri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493382" y="2463567"/>
            <a:ext cx="275108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CA" sz="3200" dirty="0" smtClean="0">
                <a:cs typeface="Calibri"/>
              </a:rPr>
              <a:t>2</a:t>
            </a:r>
            <a:endParaRPr lang="en-CA" sz="3200" dirty="0">
              <a:cs typeface="Calibri"/>
            </a:endParaRPr>
          </a:p>
          <a:p>
            <a:pPr algn="ctr"/>
            <a:endParaRPr lang="en-CA" sz="3200" dirty="0">
              <a:cs typeface="Calibri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543837" y="4427892"/>
            <a:ext cx="265017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CA" sz="3200" b="1" u="sng" dirty="0" smtClean="0">
                <a:cs typeface="Calibri"/>
              </a:rPr>
              <a:t>3</a:t>
            </a:r>
            <a:endParaRPr lang="en-CA" sz="3200" b="1" u="sng" dirty="0">
              <a:cs typeface="Calibri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944275" y="2366901"/>
            <a:ext cx="233172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CA" sz="3200" dirty="0" smtClean="0">
                <a:cs typeface="Calibri"/>
              </a:rPr>
              <a:t>5</a:t>
            </a:r>
            <a:endParaRPr lang="en-CA" sz="3200" dirty="0">
              <a:cs typeface="Calibri"/>
            </a:endParaRPr>
          </a:p>
          <a:p>
            <a:pPr algn="ctr"/>
            <a:endParaRPr lang="en-CA" sz="3200" dirty="0">
              <a:cs typeface="Calibri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065650" y="4596541"/>
            <a:ext cx="208897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CA" sz="3200" dirty="0" smtClean="0">
                <a:cs typeface="Calibri"/>
              </a:rPr>
              <a:t>6</a:t>
            </a:r>
            <a:endParaRPr lang="en-CA" sz="3200" dirty="0">
              <a:cs typeface="Calibri"/>
            </a:endParaRPr>
          </a:p>
        </p:txBody>
      </p:sp>
      <p:pic>
        <p:nvPicPr>
          <p:cNvPr id="7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900662" y="2293737"/>
            <a:ext cx="922072" cy="922072"/>
          </a:xfrm>
          <a:prstGeom prst="rect">
            <a:avLst/>
          </a:prstGeom>
        </p:spPr>
      </p:pic>
      <p:pic>
        <p:nvPicPr>
          <p:cNvPr id="8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900662" y="4282636"/>
            <a:ext cx="922072" cy="922072"/>
          </a:xfrm>
          <a:prstGeom prst="rect">
            <a:avLst/>
          </a:prstGeom>
        </p:spPr>
      </p:pic>
      <p:pic>
        <p:nvPicPr>
          <p:cNvPr id="9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5367397" y="2293737"/>
            <a:ext cx="846872" cy="846872"/>
          </a:xfrm>
          <a:prstGeom prst="rect">
            <a:avLst/>
          </a:prstGeom>
        </p:spPr>
      </p:pic>
      <p:pic>
        <p:nvPicPr>
          <p:cNvPr id="10" name="Picture 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5367397" y="4306027"/>
            <a:ext cx="875289" cy="875289"/>
          </a:xfrm>
          <a:prstGeom prst="rect">
            <a:avLst/>
          </a:prstGeom>
        </p:spPr>
      </p:pic>
      <p:pic>
        <p:nvPicPr>
          <p:cNvPr id="11" name="Picture 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717472" y="4031606"/>
            <a:ext cx="1333829" cy="1982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195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14097" y="497849"/>
            <a:ext cx="740664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2400" dirty="0" smtClean="0">
                <a:cs typeface="Calibri"/>
              </a:rPr>
              <a:t>There are </a:t>
            </a:r>
            <a:r>
              <a:rPr lang="en-CA" sz="2400" b="1" dirty="0" smtClean="0">
                <a:cs typeface="Calibri"/>
              </a:rPr>
              <a:t>three</a:t>
            </a:r>
            <a:r>
              <a:rPr lang="en-CA" sz="2400" dirty="0" smtClean="0">
                <a:cs typeface="Calibri"/>
              </a:rPr>
              <a:t> main </a:t>
            </a:r>
            <a:r>
              <a:rPr lang="en-CA" sz="2400" dirty="0">
                <a:cs typeface="Calibri"/>
              </a:rPr>
              <a:t>levels of government </a:t>
            </a:r>
            <a:r>
              <a:rPr lang="en-CA" sz="2400" dirty="0" smtClean="0">
                <a:cs typeface="Calibri"/>
              </a:rPr>
              <a:t>in Canada.</a:t>
            </a:r>
          </a:p>
          <a:p>
            <a:r>
              <a:rPr lang="en-CA" sz="2400" dirty="0" smtClean="0">
                <a:cs typeface="Calibri"/>
              </a:rPr>
              <a:t>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CA" sz="2400" dirty="0" smtClean="0">
                <a:cs typeface="Calibri"/>
              </a:rPr>
              <a:t>Municipal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CA" sz="2400" dirty="0" smtClean="0">
                <a:cs typeface="Calibri"/>
              </a:rPr>
              <a:t>Provincial/Territorial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CA" sz="2400" dirty="0" smtClean="0">
                <a:cs typeface="Calibri"/>
              </a:rPr>
              <a:t>Federal</a:t>
            </a:r>
          </a:p>
          <a:p>
            <a:endParaRPr lang="en-CA" sz="2400" dirty="0" smtClean="0">
              <a:cs typeface="Calibri"/>
            </a:endParaRPr>
          </a:p>
          <a:p>
            <a:r>
              <a:rPr lang="en-CA" sz="2400" dirty="0">
                <a:cs typeface="Calibri"/>
              </a:rPr>
              <a:t>Some First Nations, Inuit, and Métis communities have their own systems of governance. </a:t>
            </a:r>
            <a:r>
              <a:rPr lang="en-CA" sz="2400" dirty="0" smtClean="0">
                <a:cs typeface="Calibri"/>
              </a:rPr>
              <a:t>They share certain</a:t>
            </a:r>
            <a:r>
              <a:rPr lang="en-CA" sz="2400" dirty="0">
                <a:cs typeface="Calibri"/>
              </a:rPr>
              <a:t> responsibilities with other levels of government. </a:t>
            </a:r>
          </a:p>
          <a:p>
            <a:endParaRPr lang="en-CA" sz="2400" dirty="0" smtClean="0">
              <a:cs typeface="Calibri"/>
            </a:endParaRPr>
          </a:p>
        </p:txBody>
      </p:sp>
      <p:pic>
        <p:nvPicPr>
          <p:cNvPr id="3" name="Google Shape;144;p2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28567" y="4075442"/>
            <a:ext cx="4755132" cy="2555468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3754" y="4075442"/>
            <a:ext cx="2532513" cy="2532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4178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1825" y="724429"/>
            <a:ext cx="831278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CA" sz="3000" dirty="0">
                <a:cs typeface="Calibri"/>
              </a:rPr>
              <a:t>Which of the following is </a:t>
            </a:r>
            <a:r>
              <a:rPr lang="en-CA" sz="3000" u="sng" dirty="0">
                <a:cs typeface="Calibri"/>
              </a:rPr>
              <a:t>not</a:t>
            </a:r>
            <a:r>
              <a:rPr lang="en-CA" sz="3000" dirty="0">
                <a:cs typeface="Calibri"/>
              </a:rPr>
              <a:t> a responsibility of the </a:t>
            </a:r>
            <a:r>
              <a:rPr lang="en-CA" sz="3000" b="1" dirty="0">
                <a:cs typeface="Calibri"/>
              </a:rPr>
              <a:t>federal government</a:t>
            </a:r>
            <a:r>
              <a:rPr lang="en-CA" sz="3000" dirty="0">
                <a:cs typeface="Calibri"/>
              </a:rPr>
              <a:t>?</a:t>
            </a:r>
          </a:p>
        </p:txBody>
      </p:sp>
      <p:sp>
        <p:nvSpPr>
          <p:cNvPr id="3" name="Rectangle 2"/>
          <p:cNvSpPr/>
          <p:nvPr/>
        </p:nvSpPr>
        <p:spPr>
          <a:xfrm>
            <a:off x="1493384" y="2242514"/>
            <a:ext cx="275108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CA" sz="3200" dirty="0">
                <a:cs typeface="Calibri"/>
              </a:rPr>
              <a:t>National defence</a:t>
            </a:r>
          </a:p>
          <a:p>
            <a:pPr algn="ctr"/>
            <a:endParaRPr lang="en-CA" sz="3200" dirty="0">
              <a:cs typeface="Calibri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870406" y="4310060"/>
            <a:ext cx="265017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CA" sz="3200" dirty="0">
                <a:cs typeface="Calibri"/>
              </a:rPr>
              <a:t>International trade</a:t>
            </a:r>
          </a:p>
          <a:p>
            <a:pPr algn="ctr"/>
            <a:endParaRPr lang="en-CA" sz="3200" dirty="0">
              <a:cs typeface="Calibri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307132" y="2424785"/>
            <a:ext cx="233172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CA" sz="3200" dirty="0">
                <a:cs typeface="Calibri"/>
              </a:rPr>
              <a:t>Immigration</a:t>
            </a:r>
          </a:p>
        </p:txBody>
      </p:sp>
      <p:sp>
        <p:nvSpPr>
          <p:cNvPr id="6" name="Rectangle 5"/>
          <p:cNvSpPr/>
          <p:nvPr/>
        </p:nvSpPr>
        <p:spPr>
          <a:xfrm>
            <a:off x="6307132" y="4238387"/>
            <a:ext cx="208897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CA" sz="3200" dirty="0">
                <a:cs typeface="Calibri"/>
              </a:rPr>
              <a:t>Animal control</a:t>
            </a:r>
          </a:p>
        </p:txBody>
      </p:sp>
      <p:pic>
        <p:nvPicPr>
          <p:cNvPr id="7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71312" y="2293737"/>
            <a:ext cx="922072" cy="922072"/>
          </a:xfrm>
          <a:prstGeom prst="rect">
            <a:avLst/>
          </a:prstGeom>
        </p:spPr>
      </p:pic>
      <p:pic>
        <p:nvPicPr>
          <p:cNvPr id="8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571312" y="4315960"/>
            <a:ext cx="922072" cy="922072"/>
          </a:xfrm>
          <a:prstGeom prst="rect">
            <a:avLst/>
          </a:prstGeom>
        </p:spPr>
      </p:pic>
      <p:pic>
        <p:nvPicPr>
          <p:cNvPr id="9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5248525" y="2293737"/>
            <a:ext cx="846872" cy="846872"/>
          </a:xfrm>
          <a:prstGeom prst="rect">
            <a:avLst/>
          </a:prstGeom>
        </p:spPr>
      </p:pic>
      <p:pic>
        <p:nvPicPr>
          <p:cNvPr id="10" name="Picture 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5234316" y="4282636"/>
            <a:ext cx="875289" cy="875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876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1825" y="724429"/>
            <a:ext cx="831278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CA" sz="3000" dirty="0">
                <a:cs typeface="Calibri"/>
              </a:rPr>
              <a:t>Which of the following is </a:t>
            </a:r>
            <a:r>
              <a:rPr lang="en-CA" sz="3000" u="sng" dirty="0">
                <a:cs typeface="Calibri"/>
              </a:rPr>
              <a:t>not</a:t>
            </a:r>
            <a:r>
              <a:rPr lang="en-CA" sz="3000" dirty="0">
                <a:cs typeface="Calibri"/>
              </a:rPr>
              <a:t> a responsibility of the </a:t>
            </a:r>
            <a:r>
              <a:rPr lang="en-CA" sz="3000" b="1" dirty="0">
                <a:cs typeface="Calibri"/>
              </a:rPr>
              <a:t>federal government</a:t>
            </a:r>
            <a:r>
              <a:rPr lang="en-CA" sz="3000" dirty="0">
                <a:cs typeface="Calibri"/>
              </a:rPr>
              <a:t>?</a:t>
            </a:r>
          </a:p>
        </p:txBody>
      </p:sp>
      <p:sp>
        <p:nvSpPr>
          <p:cNvPr id="3" name="Rectangle 2"/>
          <p:cNvSpPr/>
          <p:nvPr/>
        </p:nvSpPr>
        <p:spPr>
          <a:xfrm>
            <a:off x="1493384" y="2242514"/>
            <a:ext cx="275108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CA" sz="3200" dirty="0">
                <a:cs typeface="Calibri"/>
              </a:rPr>
              <a:t>National defence</a:t>
            </a:r>
          </a:p>
          <a:p>
            <a:pPr algn="ctr"/>
            <a:endParaRPr lang="en-CA" sz="3200" dirty="0">
              <a:cs typeface="Calibri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870406" y="4310060"/>
            <a:ext cx="265017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CA" sz="3200" dirty="0">
                <a:cs typeface="Calibri"/>
              </a:rPr>
              <a:t>International trade</a:t>
            </a:r>
          </a:p>
          <a:p>
            <a:pPr algn="ctr"/>
            <a:endParaRPr lang="en-CA" sz="3200" dirty="0">
              <a:cs typeface="Calibri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307132" y="2424785"/>
            <a:ext cx="233172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CA" sz="3200" dirty="0">
                <a:cs typeface="Calibri"/>
              </a:rPr>
              <a:t>Immigration</a:t>
            </a:r>
          </a:p>
        </p:txBody>
      </p:sp>
      <p:sp>
        <p:nvSpPr>
          <p:cNvPr id="6" name="Rectangle 5"/>
          <p:cNvSpPr/>
          <p:nvPr/>
        </p:nvSpPr>
        <p:spPr>
          <a:xfrm>
            <a:off x="6307132" y="4238387"/>
            <a:ext cx="208897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CA" sz="3200" b="1" u="sng" dirty="0">
                <a:cs typeface="Calibri"/>
              </a:rPr>
              <a:t>Animal control</a:t>
            </a:r>
          </a:p>
        </p:txBody>
      </p:sp>
      <p:pic>
        <p:nvPicPr>
          <p:cNvPr id="7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71312" y="2293737"/>
            <a:ext cx="922072" cy="922072"/>
          </a:xfrm>
          <a:prstGeom prst="rect">
            <a:avLst/>
          </a:prstGeom>
        </p:spPr>
      </p:pic>
      <p:pic>
        <p:nvPicPr>
          <p:cNvPr id="8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571312" y="4315960"/>
            <a:ext cx="922072" cy="922072"/>
          </a:xfrm>
          <a:prstGeom prst="rect">
            <a:avLst/>
          </a:prstGeom>
        </p:spPr>
      </p:pic>
      <p:pic>
        <p:nvPicPr>
          <p:cNvPr id="9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5248525" y="2293737"/>
            <a:ext cx="846872" cy="846872"/>
          </a:xfrm>
          <a:prstGeom prst="rect">
            <a:avLst/>
          </a:prstGeom>
        </p:spPr>
      </p:pic>
      <p:pic>
        <p:nvPicPr>
          <p:cNvPr id="10" name="Picture 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5234316" y="4282636"/>
            <a:ext cx="875289" cy="875289"/>
          </a:xfrm>
          <a:prstGeom prst="rect">
            <a:avLst/>
          </a:prstGeom>
        </p:spPr>
      </p:pic>
      <p:pic>
        <p:nvPicPr>
          <p:cNvPr id="12" name="Picture 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5005045" y="4007435"/>
            <a:ext cx="1333829" cy="1982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6227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5540" y="2268450"/>
            <a:ext cx="2533679" cy="195271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756459" y="579387"/>
            <a:ext cx="740664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2400" dirty="0" smtClean="0">
                <a:cs typeface="Calibri"/>
              </a:rPr>
              <a:t>The </a:t>
            </a:r>
            <a:r>
              <a:rPr lang="en-CA" sz="2400" b="1" dirty="0" smtClean="0">
                <a:cs typeface="Calibri"/>
              </a:rPr>
              <a:t>federal government </a:t>
            </a:r>
            <a:r>
              <a:rPr lang="en-CA" sz="2400" dirty="0" smtClean="0">
                <a:cs typeface="Calibri"/>
              </a:rPr>
              <a:t>is responsible for issues that affect the whole country.</a:t>
            </a:r>
          </a:p>
          <a:p>
            <a:endParaRPr lang="en-CA" sz="2400" dirty="0" smtClean="0">
              <a:cs typeface="Calibri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400" dirty="0" smtClean="0">
                <a:cs typeface="Calibri"/>
              </a:rPr>
              <a:t>Immigration, citizenship </a:t>
            </a:r>
            <a:r>
              <a:rPr lang="en-CA" sz="2400" dirty="0">
                <a:cs typeface="Calibri"/>
              </a:rPr>
              <a:t>and </a:t>
            </a:r>
            <a:r>
              <a:rPr lang="en-CA" sz="2400" dirty="0" smtClean="0">
                <a:cs typeface="Calibri"/>
              </a:rPr>
              <a:t>passports</a:t>
            </a:r>
            <a:endParaRPr lang="en-CA" sz="2400" dirty="0">
              <a:cs typeface="Calibri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400" dirty="0">
                <a:cs typeface="Calibri"/>
              </a:rPr>
              <a:t>National </a:t>
            </a:r>
            <a:r>
              <a:rPr lang="en-CA" sz="2400" dirty="0" smtClean="0">
                <a:cs typeface="Calibri"/>
              </a:rPr>
              <a:t>defence</a:t>
            </a:r>
            <a:endParaRPr lang="en-CA" sz="2400" dirty="0">
              <a:cs typeface="Calibri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400" dirty="0">
                <a:cs typeface="Calibri"/>
              </a:rPr>
              <a:t>Criminal </a:t>
            </a:r>
            <a:r>
              <a:rPr lang="en-CA" sz="2400" dirty="0" smtClean="0">
                <a:cs typeface="Calibri"/>
              </a:rPr>
              <a:t>law</a:t>
            </a:r>
            <a:endParaRPr lang="en-CA" sz="2400" dirty="0">
              <a:cs typeface="Calibri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400" dirty="0">
                <a:cs typeface="Calibri"/>
              </a:rPr>
              <a:t>International </a:t>
            </a:r>
            <a:r>
              <a:rPr lang="en-CA" sz="2400" dirty="0" smtClean="0">
                <a:cs typeface="Calibri"/>
              </a:rPr>
              <a:t>trade and foreign affairs</a:t>
            </a:r>
            <a:endParaRPr lang="en-CA" sz="2400" dirty="0">
              <a:cs typeface="Calibri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400" dirty="0">
                <a:cs typeface="Calibri"/>
              </a:rPr>
              <a:t>Indigenous lands and </a:t>
            </a:r>
            <a:r>
              <a:rPr lang="en-CA" sz="2400" dirty="0" smtClean="0">
                <a:cs typeface="Calibri"/>
              </a:rPr>
              <a:t>rights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400" dirty="0" smtClean="0">
                <a:cs typeface="Calibri"/>
              </a:rPr>
              <a:t>Official languages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400" dirty="0" smtClean="0">
                <a:cs typeface="Calibri"/>
              </a:rPr>
              <a:t>Fisheries </a:t>
            </a:r>
            <a:r>
              <a:rPr lang="en-CA" sz="2400" dirty="0">
                <a:cs typeface="Calibri"/>
              </a:rPr>
              <a:t>and </a:t>
            </a:r>
            <a:r>
              <a:rPr lang="en-CA" sz="2400" dirty="0" smtClean="0">
                <a:cs typeface="Calibri"/>
              </a:rPr>
              <a:t>oceans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400" dirty="0" smtClean="0">
                <a:cs typeface="Calibri"/>
              </a:rPr>
              <a:t>Currency</a:t>
            </a:r>
            <a:endParaRPr lang="en-CA" sz="2400" dirty="0">
              <a:cs typeface="Calibri"/>
            </a:endParaRPr>
          </a:p>
          <a:p>
            <a:endParaRPr lang="en-CA" sz="2400" dirty="0" smtClean="0">
              <a:cs typeface="Calibri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3635" y="4956540"/>
            <a:ext cx="2856988" cy="161102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03740" y="4606050"/>
            <a:ext cx="2964267" cy="1979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656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1825" y="724429"/>
            <a:ext cx="831278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CA" sz="3000" dirty="0">
                <a:cs typeface="Calibri"/>
              </a:rPr>
              <a:t>Which of the following is </a:t>
            </a:r>
            <a:r>
              <a:rPr lang="en-CA" sz="3000" u="sng" dirty="0">
                <a:cs typeface="Calibri"/>
              </a:rPr>
              <a:t>not</a:t>
            </a:r>
            <a:r>
              <a:rPr lang="en-CA" sz="3000" dirty="0">
                <a:cs typeface="Calibri"/>
              </a:rPr>
              <a:t> a responsibility of the </a:t>
            </a:r>
            <a:r>
              <a:rPr lang="en-CA" sz="3000" b="1" dirty="0">
                <a:cs typeface="Calibri"/>
              </a:rPr>
              <a:t>provincial/territorial government</a:t>
            </a:r>
            <a:r>
              <a:rPr lang="en-CA" sz="3000" dirty="0">
                <a:cs typeface="Calibri"/>
              </a:rPr>
              <a:t>?</a:t>
            </a:r>
          </a:p>
        </p:txBody>
      </p:sp>
      <p:sp>
        <p:nvSpPr>
          <p:cNvPr id="3" name="Rectangle 2"/>
          <p:cNvSpPr/>
          <p:nvPr/>
        </p:nvSpPr>
        <p:spPr>
          <a:xfrm>
            <a:off x="1707133" y="2417266"/>
            <a:ext cx="275108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CA" sz="3200" dirty="0">
                <a:cs typeface="Calibri"/>
              </a:rPr>
              <a:t>Water supply</a:t>
            </a:r>
          </a:p>
          <a:p>
            <a:pPr algn="ctr"/>
            <a:endParaRPr lang="en-CA" sz="3200" dirty="0">
              <a:cs typeface="Calibri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543837" y="4427892"/>
            <a:ext cx="265017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CA" sz="3200" dirty="0">
                <a:cs typeface="Calibri"/>
              </a:rPr>
              <a:t>Hospitals</a:t>
            </a:r>
          </a:p>
        </p:txBody>
      </p:sp>
      <p:sp>
        <p:nvSpPr>
          <p:cNvPr id="5" name="Rectangle 4"/>
          <p:cNvSpPr/>
          <p:nvPr/>
        </p:nvSpPr>
        <p:spPr>
          <a:xfrm>
            <a:off x="6307132" y="2379065"/>
            <a:ext cx="233172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CA" sz="3200" dirty="0">
                <a:cs typeface="Calibri"/>
              </a:rPr>
              <a:t>Education</a:t>
            </a:r>
          </a:p>
          <a:p>
            <a:pPr algn="ctr"/>
            <a:endParaRPr lang="en-CA" sz="3200" dirty="0">
              <a:cs typeface="Calibri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428507" y="4427891"/>
            <a:ext cx="208897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CA" sz="3200" dirty="0">
                <a:cs typeface="Calibri"/>
              </a:rPr>
              <a:t>Highways</a:t>
            </a:r>
          </a:p>
        </p:txBody>
      </p:sp>
      <p:pic>
        <p:nvPicPr>
          <p:cNvPr id="7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71312" y="2293737"/>
            <a:ext cx="922072" cy="922072"/>
          </a:xfrm>
          <a:prstGeom prst="rect">
            <a:avLst/>
          </a:prstGeom>
        </p:spPr>
      </p:pic>
      <p:pic>
        <p:nvPicPr>
          <p:cNvPr id="8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571312" y="4315960"/>
            <a:ext cx="922072" cy="922072"/>
          </a:xfrm>
          <a:prstGeom prst="rect">
            <a:avLst/>
          </a:prstGeom>
        </p:spPr>
      </p:pic>
      <p:pic>
        <p:nvPicPr>
          <p:cNvPr id="9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5367397" y="2293737"/>
            <a:ext cx="846872" cy="846872"/>
          </a:xfrm>
          <a:prstGeom prst="rect">
            <a:avLst/>
          </a:prstGeom>
        </p:spPr>
      </p:pic>
      <p:pic>
        <p:nvPicPr>
          <p:cNvPr id="10" name="Picture 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5234316" y="4282636"/>
            <a:ext cx="875289" cy="875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1846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1825" y="724429"/>
            <a:ext cx="831278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CA" sz="3000" dirty="0">
                <a:cs typeface="Calibri"/>
              </a:rPr>
              <a:t>Which of the following is </a:t>
            </a:r>
            <a:r>
              <a:rPr lang="en-CA" sz="3000" u="sng" dirty="0">
                <a:cs typeface="Calibri"/>
              </a:rPr>
              <a:t>not</a:t>
            </a:r>
            <a:r>
              <a:rPr lang="en-CA" sz="3000" dirty="0">
                <a:cs typeface="Calibri"/>
              </a:rPr>
              <a:t> a responsibility of the </a:t>
            </a:r>
            <a:r>
              <a:rPr lang="en-CA" sz="3000" b="1" dirty="0">
                <a:cs typeface="Calibri"/>
              </a:rPr>
              <a:t>provincial/territorial government</a:t>
            </a:r>
            <a:r>
              <a:rPr lang="en-CA" sz="3000" dirty="0">
                <a:cs typeface="Calibri"/>
              </a:rPr>
              <a:t>?</a:t>
            </a:r>
          </a:p>
        </p:txBody>
      </p:sp>
      <p:sp>
        <p:nvSpPr>
          <p:cNvPr id="3" name="Rectangle 2"/>
          <p:cNvSpPr/>
          <p:nvPr/>
        </p:nvSpPr>
        <p:spPr>
          <a:xfrm>
            <a:off x="1707133" y="2417266"/>
            <a:ext cx="275108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CA" sz="3200" b="1" u="sng" dirty="0">
                <a:cs typeface="Calibri"/>
              </a:rPr>
              <a:t>Water supply</a:t>
            </a:r>
          </a:p>
          <a:p>
            <a:pPr algn="ctr"/>
            <a:endParaRPr lang="en-CA" sz="3200" dirty="0">
              <a:cs typeface="Calibri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543837" y="4427892"/>
            <a:ext cx="265017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CA" sz="3200" dirty="0">
                <a:cs typeface="Calibri"/>
              </a:rPr>
              <a:t>Hospitals</a:t>
            </a:r>
          </a:p>
        </p:txBody>
      </p:sp>
      <p:sp>
        <p:nvSpPr>
          <p:cNvPr id="5" name="Rectangle 4"/>
          <p:cNvSpPr/>
          <p:nvPr/>
        </p:nvSpPr>
        <p:spPr>
          <a:xfrm>
            <a:off x="6307132" y="2379065"/>
            <a:ext cx="233172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CA" sz="3200" dirty="0">
                <a:cs typeface="Calibri"/>
              </a:rPr>
              <a:t>Education</a:t>
            </a:r>
          </a:p>
          <a:p>
            <a:pPr algn="ctr"/>
            <a:endParaRPr lang="en-CA" sz="3200" dirty="0">
              <a:cs typeface="Calibri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428507" y="4427891"/>
            <a:ext cx="208897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CA" sz="3200" dirty="0">
                <a:cs typeface="Calibri"/>
              </a:rPr>
              <a:t>Highways</a:t>
            </a:r>
          </a:p>
        </p:txBody>
      </p:sp>
      <p:pic>
        <p:nvPicPr>
          <p:cNvPr id="7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71312" y="2293737"/>
            <a:ext cx="922072" cy="922072"/>
          </a:xfrm>
          <a:prstGeom prst="rect">
            <a:avLst/>
          </a:prstGeom>
        </p:spPr>
      </p:pic>
      <p:pic>
        <p:nvPicPr>
          <p:cNvPr id="8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571312" y="4315960"/>
            <a:ext cx="922072" cy="922072"/>
          </a:xfrm>
          <a:prstGeom prst="rect">
            <a:avLst/>
          </a:prstGeom>
        </p:spPr>
      </p:pic>
      <p:pic>
        <p:nvPicPr>
          <p:cNvPr id="9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5367397" y="2293737"/>
            <a:ext cx="846872" cy="846872"/>
          </a:xfrm>
          <a:prstGeom prst="rect">
            <a:avLst/>
          </a:prstGeom>
        </p:spPr>
      </p:pic>
      <p:pic>
        <p:nvPicPr>
          <p:cNvPr id="10" name="Picture 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5234316" y="4282636"/>
            <a:ext cx="875289" cy="875289"/>
          </a:xfrm>
          <a:prstGeom prst="rect">
            <a:avLst/>
          </a:prstGeom>
        </p:spPr>
      </p:pic>
      <p:pic>
        <p:nvPicPr>
          <p:cNvPr id="11" name="Picture 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326872" y="2020004"/>
            <a:ext cx="1333829" cy="1982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292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RD Slide background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D Slide background" id="{8352B927-6F69-445A-967F-CC60A34A8723}" vid="{9FCF3AFC-BF80-4D91-944F-ABACF13B39D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RD Slide background</Template>
  <TotalTime>792</TotalTime>
  <Words>576</Words>
  <Application>Microsoft Office PowerPoint</Application>
  <PresentationFormat>On-screen Show (4:3)</PresentationFormat>
  <Paragraphs>133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5" baseType="lpstr">
      <vt:lpstr>Arial</vt:lpstr>
      <vt:lpstr>Calibri</vt:lpstr>
      <vt:lpstr>RD Slide background</vt:lpstr>
      <vt:lpstr>Trivia Game: Government in Canada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DECK: Government in Canada</dc:title>
  <dc:creator>Lisa Neily</dc:creator>
  <cp:lastModifiedBy>Lindsay Mazzucco</cp:lastModifiedBy>
  <cp:revision>63</cp:revision>
  <dcterms:created xsi:type="dcterms:W3CDTF">2019-08-21T15:37:09Z</dcterms:created>
  <dcterms:modified xsi:type="dcterms:W3CDTF">2023-01-07T20:41:26Z</dcterms:modified>
</cp:coreProperties>
</file>