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DM Sans SemiBold" panose="020B0604020202020204" charset="0"/>
      <p:regular r:id="rId24"/>
      <p:bold r:id="rId25"/>
      <p:italic r:id="rId26"/>
      <p:boldItalic r:id="rId27"/>
    </p:embeddedFont>
    <p:embeddedFont>
      <p:font typeface="Poppins" panose="020B0604020202020204" charset="0"/>
      <p:regular r:id="rId28"/>
      <p:bold r:id="rId29"/>
      <p:italic r:id="rId30"/>
      <p:boldItalic r:id="rId31"/>
    </p:embeddedFont>
    <p:embeddedFont>
      <p:font typeface="Poppins SemiBold" panose="020B060402020202020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2de04fc93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g32de04fc93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2de04fc930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2de04fc930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2de04fc930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2de04fc930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2de04fc930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2de04fc930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2de04fc93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2de04fc930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2de6a949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2de6a9498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2de04fc930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2de04fc930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2de04fc930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2de04fc930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2de04fc930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2de04fc930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2de04fc930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2de04fc930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2de04fc930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2de04fc930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2de04fc93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2de04fc93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2de04fc930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2de04fc930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2de6a9498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2de6a9498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2de04fc93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2de04fc93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2de04fc930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2de04fc930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2de04fc930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2de04fc930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2de04fc930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2de04fc930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2de04fc930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2de04fc930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Feel free to personalize this with your municipal government.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2de04fc930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2de04fc930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2de04fc930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2de04fc930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-4050" y="0"/>
            <a:ext cx="9144000" cy="617100"/>
          </a:xfrm>
          <a:prstGeom prst="rect">
            <a:avLst/>
          </a:prstGeom>
          <a:solidFill>
            <a:srgbClr val="38B9D5"/>
          </a:solidFill>
          <a:ln w="9525" cap="flat" cmpd="sng">
            <a:solidFill>
              <a:srgbClr val="38B9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highlight>
                <a:srgbClr val="38B9D5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79957" y="135338"/>
            <a:ext cx="5702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i="0" u="none" strike="noStrike" cap="none">
              <a:solidFill>
                <a:srgbClr val="FFFFFF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413700" y="2730875"/>
            <a:ext cx="6542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4B1CA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SLIDE DECK 1B:</a:t>
            </a:r>
            <a:r>
              <a:rPr lang="en" sz="2900" i="0" u="none" strike="noStrike" cap="none">
                <a:solidFill>
                  <a:srgbClr val="4B1CA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lang="en" sz="3200">
                <a:solidFill>
                  <a:srgbClr val="4B1CA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Trivia Game</a:t>
            </a:r>
            <a:endParaRPr sz="3200" i="0" u="none" strike="noStrike" cap="none">
              <a:solidFill>
                <a:srgbClr val="4B1CA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-15725" y="4215619"/>
            <a:ext cx="9201600" cy="927900"/>
          </a:xfrm>
          <a:prstGeom prst="rect">
            <a:avLst/>
          </a:prstGeom>
          <a:solidFill>
            <a:srgbClr val="38B9D5"/>
          </a:solidFill>
          <a:ln w="9525" cap="flat" cmpd="sng">
            <a:solidFill>
              <a:srgbClr val="38B9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highlight>
                <a:srgbClr val="38B9D5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 t="23301" b="21192"/>
          <a:stretch/>
        </p:blipFill>
        <p:spPr>
          <a:xfrm>
            <a:off x="2351001" y="4350609"/>
            <a:ext cx="4468149" cy="657919"/>
          </a:xfrm>
          <a:prstGeom prst="rect">
            <a:avLst/>
          </a:prstGeom>
          <a:solidFill>
            <a:srgbClr val="38B9D5"/>
          </a:solidFill>
          <a:ln w="9525" cap="flat" cmpd="sng">
            <a:solidFill>
              <a:srgbClr val="38B9D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4">
            <a:alphaModFix/>
          </a:blip>
          <a:srcRect l="-3452" r="-4108"/>
          <a:stretch/>
        </p:blipFill>
        <p:spPr>
          <a:xfrm>
            <a:off x="2782213" y="1625975"/>
            <a:ext cx="3605723" cy="65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38B9D5"/>
          </a:solidFill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TRIVIA QUESTION #9</a:t>
            </a:r>
            <a:endParaRPr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Poppins"/>
                <a:ea typeface="Poppins"/>
                <a:cs typeface="Poppins"/>
                <a:sym typeface="Poppins"/>
              </a:rPr>
              <a:t>True or False: </a:t>
            </a:r>
            <a:r>
              <a:rPr lang="en" sz="2000">
                <a:latin typeface="Poppins SemiBold"/>
                <a:ea typeface="Poppins SemiBold"/>
                <a:cs typeface="Poppins SemiBold"/>
                <a:sym typeface="Poppins SemiBold"/>
              </a:rPr>
              <a:t>Municipal governments manage immigration and issue passports.</a:t>
            </a: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1" name="Google Shape;121;p22"/>
          <p:cNvPicPr preferRelativeResize="0"/>
          <p:nvPr/>
        </p:nvPicPr>
        <p:blipFill rotWithShape="1">
          <a:blip r:embed="rId3">
            <a:alphaModFix/>
          </a:blip>
          <a:srcRect t="4554" b="8033"/>
          <a:stretch/>
        </p:blipFill>
        <p:spPr>
          <a:xfrm>
            <a:off x="2431550" y="2276225"/>
            <a:ext cx="4280899" cy="249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38B9D5"/>
          </a:solidFill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TRIVIA QUESTION #10</a:t>
            </a:r>
            <a:endParaRPr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Poppins"/>
                <a:ea typeface="Poppins"/>
                <a:cs typeface="Poppins"/>
                <a:sym typeface="Poppins"/>
              </a:rPr>
              <a:t>True or False: </a:t>
            </a:r>
            <a:r>
              <a:rPr lang="en" sz="2000">
                <a:latin typeface="Poppins SemiBold"/>
                <a:ea typeface="Poppins SemiBold"/>
                <a:cs typeface="Poppins SemiBold"/>
                <a:sym typeface="Poppins SemiBold"/>
              </a:rPr>
              <a:t>The Prime Minister is the leader of the federal government.</a:t>
            </a: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1810" y="2142924"/>
            <a:ext cx="1840375" cy="2867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38B9D5"/>
          </a:solidFill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TRIVIA QUESTION #11</a:t>
            </a:r>
            <a:endParaRPr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4" name="Google Shape;134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Poppins"/>
                <a:ea typeface="Poppins"/>
                <a:cs typeface="Poppins"/>
                <a:sym typeface="Poppins"/>
              </a:rPr>
              <a:t>True or False: </a:t>
            </a:r>
            <a:r>
              <a:rPr lang="en" sz="2000">
                <a:latin typeface="Poppins SemiBold"/>
                <a:ea typeface="Poppins SemiBold"/>
                <a:cs typeface="Poppins SemiBold"/>
                <a:sym typeface="Poppins SemiBold"/>
              </a:rPr>
              <a:t>Indigenous governance systems sometimes share responsibilities with municipal governments.</a:t>
            </a: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2800" y="2088000"/>
            <a:ext cx="24384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38B9D5"/>
          </a:solidFill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TRIVIA QUESTION #12</a:t>
            </a:r>
            <a:endParaRPr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" name="Google Shape;141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oppins SemiBold"/>
                <a:ea typeface="Poppins SemiBold"/>
                <a:cs typeface="Poppins SemiBold"/>
                <a:sym typeface="Poppins SemiBold"/>
              </a:rPr>
              <a:t>Who is responsible for fire protection in your community?</a:t>
            </a: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latin typeface="Poppins SemiBold"/>
                <a:ea typeface="Poppins SemiBold"/>
                <a:cs typeface="Poppins SemiBold"/>
                <a:sym typeface="Poppins SemiBold"/>
              </a:rPr>
              <a:t>a) Federal government</a:t>
            </a: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latin typeface="Poppins SemiBold"/>
                <a:ea typeface="Poppins SemiBold"/>
                <a:cs typeface="Poppins SemiBold"/>
                <a:sym typeface="Poppins SemiBold"/>
              </a:rPr>
              <a:t>b) Municipal government</a:t>
            </a: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latin typeface="Poppins SemiBold"/>
                <a:ea typeface="Poppins SemiBold"/>
                <a:cs typeface="Poppins SemiBold"/>
                <a:sym typeface="Poppins SemiBold"/>
              </a:rPr>
              <a:t>c) Provincial government</a:t>
            </a: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latin typeface="Poppins SemiBold"/>
                <a:ea typeface="Poppins SemiBold"/>
                <a:cs typeface="Poppins SemiBold"/>
                <a:sym typeface="Poppins SemiBold"/>
              </a:rPr>
              <a:t>d) None of the above</a:t>
            </a: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2" name="Google Shape;142;p25"/>
          <p:cNvPicPr preferRelativeResize="0"/>
          <p:nvPr/>
        </p:nvPicPr>
        <p:blipFill rotWithShape="1">
          <a:blip r:embed="rId3">
            <a:alphaModFix/>
          </a:blip>
          <a:srcRect b="8575"/>
          <a:stretch/>
        </p:blipFill>
        <p:spPr>
          <a:xfrm>
            <a:off x="4383975" y="1967925"/>
            <a:ext cx="4124325" cy="24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38B9D5"/>
          </a:solidFill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TRIVIA QUESTION #13</a:t>
            </a:r>
            <a:endParaRPr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" name="Google Shape;148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oppins SemiBold"/>
                <a:ea typeface="Poppins SemiBold"/>
                <a:cs typeface="Poppins SemiBold"/>
                <a:sym typeface="Poppins SemiBold"/>
              </a:rPr>
              <a:t>Which level of government manages natural resources, such as forests and mines?</a:t>
            </a: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latin typeface="Poppins SemiBold"/>
                <a:ea typeface="Poppins SemiBold"/>
                <a:cs typeface="Poppins SemiBold"/>
                <a:sym typeface="Poppins SemiBold"/>
              </a:rPr>
              <a:t>a) Municipal</a:t>
            </a: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latin typeface="Poppins SemiBold"/>
                <a:ea typeface="Poppins SemiBold"/>
                <a:cs typeface="Poppins SemiBold"/>
                <a:sym typeface="Poppins SemiBold"/>
              </a:rPr>
              <a:t>b) Provincial</a:t>
            </a: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latin typeface="Poppins SemiBold"/>
                <a:ea typeface="Poppins SemiBold"/>
                <a:cs typeface="Poppins SemiBold"/>
                <a:sym typeface="Poppins SemiBold"/>
              </a:rPr>
              <a:t>c) Federal</a:t>
            </a: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latin typeface="Poppins SemiBold"/>
                <a:ea typeface="Poppins SemiBold"/>
                <a:cs typeface="Poppins SemiBold"/>
                <a:sym typeface="Poppins SemiBold"/>
              </a:rPr>
              <a:t>d) Territorial</a:t>
            </a: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9" name="Google Shape;14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4525" y="1671700"/>
            <a:ext cx="2913574" cy="145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6"/>
          <p:cNvPicPr preferRelativeResize="0"/>
          <p:nvPr/>
        </p:nvPicPr>
        <p:blipFill rotWithShape="1">
          <a:blip r:embed="rId4">
            <a:alphaModFix/>
          </a:blip>
          <a:srcRect l="-2648" t="-2646" r="1576" b="12336"/>
          <a:stretch/>
        </p:blipFill>
        <p:spPr>
          <a:xfrm>
            <a:off x="4967474" y="3256250"/>
            <a:ext cx="3027675" cy="145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38B9D5"/>
          </a:solidFill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TRIVIA QUESTION #14</a:t>
            </a:r>
            <a:endParaRPr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6" name="Google Shape;156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oppins SemiBold"/>
                <a:ea typeface="Poppins SemiBold"/>
                <a:cs typeface="Poppins SemiBold"/>
                <a:sym typeface="Poppins SemiBold"/>
              </a:rPr>
              <a:t>What level of government oversees local police services?</a:t>
            </a: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latin typeface="Poppins SemiBold"/>
                <a:ea typeface="Poppins SemiBold"/>
                <a:cs typeface="Poppins SemiBold"/>
                <a:sym typeface="Poppins SemiBold"/>
              </a:rPr>
              <a:t>a) Federal</a:t>
            </a: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latin typeface="Poppins SemiBold"/>
                <a:ea typeface="Poppins SemiBold"/>
                <a:cs typeface="Poppins SemiBold"/>
                <a:sym typeface="Poppins SemiBold"/>
              </a:rPr>
              <a:t>b) Provincial</a:t>
            </a: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latin typeface="Poppins SemiBold"/>
                <a:ea typeface="Poppins SemiBold"/>
                <a:cs typeface="Poppins SemiBold"/>
                <a:sym typeface="Poppins SemiBold"/>
              </a:rPr>
              <a:t>c) Municipal</a:t>
            </a: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latin typeface="Poppins SemiBold"/>
                <a:ea typeface="Poppins SemiBold"/>
                <a:cs typeface="Poppins SemiBold"/>
                <a:sym typeface="Poppins SemiBold"/>
              </a:rPr>
              <a:t>d) All of the above</a:t>
            </a: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7" name="Google Shape;15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4325" y="1903325"/>
            <a:ext cx="3932575" cy="276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38B9D5"/>
          </a:solidFill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TRIVIA QUESTION #15</a:t>
            </a:r>
            <a:endParaRPr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3" name="Google Shape;163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Poppins"/>
                <a:ea typeface="Poppins"/>
                <a:cs typeface="Poppins"/>
                <a:sym typeface="Poppins"/>
              </a:rPr>
              <a:t>True or False: </a:t>
            </a:r>
            <a:r>
              <a:rPr lang="en" sz="2000">
                <a:latin typeface="Poppins SemiBold"/>
                <a:ea typeface="Poppins SemiBold"/>
                <a:cs typeface="Poppins SemiBold"/>
                <a:sym typeface="Poppins SemiBold"/>
              </a:rPr>
              <a:t>The provincial government is responsible for education in Canada.</a:t>
            </a: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4" name="Google Shape;16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3250" y="2210250"/>
            <a:ext cx="3817475" cy="254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38B9D5"/>
          </a:solidFill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TRIVIA QUESTION #16</a:t>
            </a:r>
            <a:endParaRPr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" name="Google Shape;17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Poppins"/>
                <a:ea typeface="Poppins"/>
                <a:cs typeface="Poppins"/>
                <a:sym typeface="Poppins"/>
              </a:rPr>
              <a:t>True or False: </a:t>
            </a:r>
            <a:r>
              <a:rPr lang="en" sz="2000">
                <a:latin typeface="Poppins SemiBold"/>
                <a:ea typeface="Poppins SemiBold"/>
                <a:cs typeface="Poppins SemiBold"/>
                <a:sym typeface="Poppins SemiBold"/>
              </a:rPr>
              <a:t>The federal government is in charge of water treatment and supply.</a:t>
            </a: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1" name="Google Shape;17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2700" y="2209450"/>
            <a:ext cx="3858600" cy="278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38B9D5"/>
          </a:solidFill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TRIVIA QUESTION #17</a:t>
            </a:r>
            <a:endParaRPr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7" name="Google Shape;177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Poppins"/>
                <a:ea typeface="Poppins"/>
                <a:cs typeface="Poppins"/>
                <a:sym typeface="Poppins"/>
              </a:rPr>
              <a:t>True or False: </a:t>
            </a:r>
            <a:r>
              <a:rPr lang="en" sz="2000">
                <a:latin typeface="Poppins SemiBold"/>
                <a:ea typeface="Poppins SemiBold"/>
                <a:cs typeface="Poppins SemiBold"/>
                <a:sym typeface="Poppins SemiBold"/>
              </a:rPr>
              <a:t>Municipal governments maintain highways and issue driver’s licenses.</a:t>
            </a: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8" name="Google Shape;17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6400" y="2185773"/>
            <a:ext cx="4951200" cy="247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38B9D5"/>
          </a:solidFill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TRIVIA QUESTION #18</a:t>
            </a:r>
            <a:endParaRPr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4" name="Google Shape;184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Poppins SemiBold"/>
                <a:ea typeface="Poppins SemiBold"/>
                <a:cs typeface="Poppins SemiBold"/>
                <a:sym typeface="Poppins SemiBold"/>
              </a:rPr>
              <a:t>The </a:t>
            </a:r>
            <a:r>
              <a:rPr lang="en" sz="2000" dirty="0" smtClean="0">
                <a:latin typeface="Poppins SemiBold"/>
                <a:ea typeface="Poppins SemiBold"/>
                <a:cs typeface="Poppins SemiBold"/>
                <a:sym typeface="Poppins SemiBold"/>
              </a:rPr>
              <a:t>__________ </a:t>
            </a:r>
            <a:r>
              <a:rPr lang="en" sz="2000" dirty="0">
                <a:latin typeface="Poppins SemiBold"/>
                <a:ea typeface="Poppins SemiBold"/>
                <a:cs typeface="Poppins SemiBold"/>
                <a:sym typeface="Poppins SemiBold"/>
              </a:rPr>
              <a:t>government is responsible for hospitals and healthcare.</a:t>
            </a:r>
            <a:endParaRPr sz="2000" dirty="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dirty="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dirty="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dirty="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dirty="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dirty="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b="1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dirty="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dirty="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dirty="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dirty="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dirty="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dirty="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dirty="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dirty="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dirty="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dirty="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85" name="Google Shape;18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1300" y="2076400"/>
            <a:ext cx="4201400" cy="280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38B9D5"/>
          </a:solidFill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TRIVIA QUESTION #1</a:t>
            </a:r>
            <a:endParaRPr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oppins SemiBold"/>
                <a:ea typeface="Poppins SemiBold"/>
                <a:cs typeface="Poppins SemiBold"/>
                <a:sym typeface="Poppins SemiBold"/>
              </a:rPr>
              <a:t>Which level of government is responsible for national defence?</a:t>
            </a: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latin typeface="Poppins SemiBold"/>
                <a:ea typeface="Poppins SemiBold"/>
                <a:cs typeface="Poppins SemiBold"/>
                <a:sym typeface="Poppins SemiBold"/>
              </a:rPr>
              <a:t>a) Provincial</a:t>
            </a: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latin typeface="Poppins SemiBold"/>
                <a:ea typeface="Poppins SemiBold"/>
                <a:cs typeface="Poppins SemiBold"/>
                <a:sym typeface="Poppins SemiBold"/>
              </a:rPr>
              <a:t>b) Municipal</a:t>
            </a: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latin typeface="Poppins SemiBold"/>
                <a:ea typeface="Poppins SemiBold"/>
                <a:cs typeface="Poppins SemiBold"/>
                <a:sym typeface="Poppins SemiBold"/>
              </a:rPr>
              <a:t>c) Federal</a:t>
            </a: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latin typeface="Poppins SemiBold"/>
                <a:ea typeface="Poppins SemiBold"/>
                <a:cs typeface="Poppins SemiBold"/>
                <a:sym typeface="Poppins SemiBold"/>
              </a:rPr>
              <a:t>d) Indigenous</a:t>
            </a: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968950"/>
            <a:ext cx="3706700" cy="208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38B9D5"/>
          </a:solidFill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TRIVIA QUESTION #19</a:t>
            </a:r>
            <a:endParaRPr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1" name="Google Shape;191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oppins SemiBold"/>
                <a:ea typeface="Poppins SemiBold"/>
                <a:cs typeface="Poppins SemiBold"/>
                <a:sym typeface="Poppins SemiBold"/>
              </a:rPr>
              <a:t>__________ and __________ are two responsibilities of the federal government related to international relations.</a:t>
            </a: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92" name="Google Shape;19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8325" y="2355900"/>
            <a:ext cx="4627350" cy="246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38B9D5"/>
          </a:solidFill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TRIVIA QUESTION #20</a:t>
            </a:r>
            <a:endParaRPr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8" name="Google Shape;198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oppins SemiBold"/>
                <a:ea typeface="Poppins SemiBold"/>
                <a:cs typeface="Poppins SemiBold"/>
                <a:sym typeface="Poppins SemiBold"/>
              </a:rPr>
              <a:t>What does a representative democracy mean?</a:t>
            </a: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38B9D5"/>
          </a:solidFill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TRIVIA QUESTION #2</a:t>
            </a:r>
            <a:endParaRPr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oppins SemiBold"/>
                <a:ea typeface="Poppins SemiBold"/>
                <a:cs typeface="Poppins SemiBold"/>
                <a:sym typeface="Poppins SemiBold"/>
              </a:rPr>
              <a:t>What is the title of the leader of the provincial government?</a:t>
            </a: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latin typeface="Poppins SemiBold"/>
                <a:ea typeface="Poppins SemiBold"/>
                <a:cs typeface="Poppins SemiBold"/>
                <a:sym typeface="Poppins SemiBold"/>
              </a:rPr>
              <a:t>a) Mayor</a:t>
            </a: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latin typeface="Poppins SemiBold"/>
                <a:ea typeface="Poppins SemiBold"/>
                <a:cs typeface="Poppins SemiBold"/>
                <a:sym typeface="Poppins SemiBold"/>
              </a:rPr>
              <a:t>b) Premier</a:t>
            </a: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latin typeface="Poppins SemiBold"/>
                <a:ea typeface="Poppins SemiBold"/>
                <a:cs typeface="Poppins SemiBold"/>
                <a:sym typeface="Poppins SemiBold"/>
              </a:rPr>
              <a:t>c) Prime Minister</a:t>
            </a: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latin typeface="Poppins SemiBold"/>
                <a:ea typeface="Poppins SemiBold"/>
                <a:cs typeface="Poppins SemiBold"/>
                <a:sym typeface="Poppins SemiBold"/>
              </a:rPr>
              <a:t>d) Councillor</a:t>
            </a: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3375" y="2116325"/>
            <a:ext cx="2949576" cy="233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38B9D5"/>
          </a:solidFill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TRIVIA QUESTION #3</a:t>
            </a:r>
            <a:endParaRPr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oppins SemiBold"/>
                <a:ea typeface="Poppins SemiBold"/>
                <a:cs typeface="Poppins SemiBold"/>
                <a:sym typeface="Poppins SemiBold"/>
              </a:rPr>
              <a:t>Which level of government handles road maintenance and local parks?</a:t>
            </a: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latin typeface="Poppins SemiBold"/>
                <a:ea typeface="Poppins SemiBold"/>
                <a:cs typeface="Poppins SemiBold"/>
                <a:sym typeface="Poppins SemiBold"/>
              </a:rPr>
              <a:t>a) Federal</a:t>
            </a: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latin typeface="Poppins SemiBold"/>
                <a:ea typeface="Poppins SemiBold"/>
                <a:cs typeface="Poppins SemiBold"/>
                <a:sym typeface="Poppins SemiBold"/>
              </a:rPr>
              <a:t>b) Provincial</a:t>
            </a: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latin typeface="Poppins SemiBold"/>
                <a:ea typeface="Poppins SemiBold"/>
                <a:cs typeface="Poppins SemiBold"/>
                <a:sym typeface="Poppins SemiBold"/>
              </a:rPr>
              <a:t>c) Municipal</a:t>
            </a: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latin typeface="Poppins SemiBold"/>
                <a:ea typeface="Poppins SemiBold"/>
                <a:cs typeface="Poppins SemiBold"/>
                <a:sym typeface="Poppins SemiBold"/>
              </a:rPr>
              <a:t>d) Territorial</a:t>
            </a: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1075" y="1690325"/>
            <a:ext cx="3093451" cy="316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38B9D5"/>
          </a:solidFill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TRIVIA QUESTION #4</a:t>
            </a:r>
            <a:endParaRPr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oppins SemiBold"/>
                <a:ea typeface="Poppins SemiBold"/>
                <a:cs typeface="Poppins SemiBold"/>
                <a:sym typeface="Poppins SemiBold"/>
              </a:rPr>
              <a:t>In which city is the House of Commons located?</a:t>
            </a: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latin typeface="Poppins SemiBold"/>
                <a:ea typeface="Poppins SemiBold"/>
                <a:cs typeface="Poppins SemiBold"/>
                <a:sym typeface="Poppins SemiBold"/>
              </a:rPr>
              <a:t>a) Toronto</a:t>
            </a: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latin typeface="Poppins SemiBold"/>
                <a:ea typeface="Poppins SemiBold"/>
                <a:cs typeface="Poppins SemiBold"/>
                <a:sym typeface="Poppins SemiBold"/>
              </a:rPr>
              <a:t>b) Vancouver</a:t>
            </a: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latin typeface="Poppins SemiBold"/>
                <a:ea typeface="Poppins SemiBold"/>
                <a:cs typeface="Poppins SemiBold"/>
                <a:sym typeface="Poppins SemiBold"/>
              </a:rPr>
              <a:t>c) Ottawa</a:t>
            </a: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latin typeface="Poppins SemiBold"/>
                <a:ea typeface="Poppins SemiBold"/>
                <a:cs typeface="Poppins SemiBold"/>
                <a:sym typeface="Poppins SemiBold"/>
              </a:rPr>
              <a:t>d) Montreal</a:t>
            </a: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8775" y="1856400"/>
            <a:ext cx="4119124" cy="289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38B9D5"/>
          </a:solidFill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TRIVIA QUESTION #5</a:t>
            </a:r>
            <a:endParaRPr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oppins SemiBold"/>
                <a:ea typeface="Poppins SemiBold"/>
                <a:cs typeface="Poppins SemiBold"/>
                <a:sym typeface="Poppins SemiBold"/>
              </a:rPr>
              <a:t>Representatives at the federal level are called __________.</a:t>
            </a: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8213" y="2182824"/>
            <a:ext cx="4867575" cy="257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38B9D5"/>
          </a:solidFill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TRIVIA QUESTION #6</a:t>
            </a:r>
            <a:endParaRPr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oppins SemiBold"/>
                <a:ea typeface="Poppins SemiBold"/>
                <a:cs typeface="Poppins SemiBold"/>
                <a:sym typeface="Poppins SemiBold"/>
              </a:rPr>
              <a:t>The leader of the municipal government is known as a __________ or __________.</a:t>
            </a: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38B9D5"/>
          </a:solidFill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TRIVIA QUESTION #7</a:t>
            </a:r>
            <a:endParaRPr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oppins SemiBold"/>
                <a:ea typeface="Poppins SemiBold"/>
                <a:cs typeface="Poppins SemiBold"/>
                <a:sym typeface="Poppins SemiBold"/>
              </a:rPr>
              <a:t>Each level of government gathers to debate and pass laws in a specific building. </a:t>
            </a: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latin typeface="Poppins SemiBold"/>
                <a:ea typeface="Poppins SemiBold"/>
                <a:cs typeface="Poppins SemiBold"/>
                <a:sym typeface="Poppins SemiBold"/>
              </a:rPr>
              <a:t>The provincial building is called the __________.</a:t>
            </a: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5725" y="2683525"/>
            <a:ext cx="4167501" cy="218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38B9D5"/>
          </a:solidFill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TRIVIA QUESTION #8</a:t>
            </a:r>
            <a:endParaRPr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Poppins"/>
                <a:ea typeface="Poppins"/>
                <a:cs typeface="Poppins"/>
                <a:sym typeface="Poppins"/>
              </a:rPr>
              <a:t>True or False: </a:t>
            </a:r>
            <a:r>
              <a:rPr lang="en" sz="2000">
                <a:latin typeface="Poppins SemiBold"/>
                <a:ea typeface="Poppins SemiBold"/>
                <a:cs typeface="Poppins SemiBold"/>
                <a:sym typeface="Poppins SemiBold"/>
              </a:rPr>
              <a:t>The federal government is responsible for drivers’ licensing.</a:t>
            </a: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8363" y="2571749"/>
            <a:ext cx="4427274" cy="211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</Words>
  <Application>Microsoft Office PowerPoint</Application>
  <PresentationFormat>On-screen Show (16:9)</PresentationFormat>
  <Paragraphs>234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DM Sans SemiBold</vt:lpstr>
      <vt:lpstr>Poppins</vt:lpstr>
      <vt:lpstr>Poppins SemiBold</vt:lpstr>
      <vt:lpstr>Calibri</vt:lpstr>
      <vt:lpstr>Simple Light</vt:lpstr>
      <vt:lpstr>PowerPoint Presentation</vt:lpstr>
      <vt:lpstr>TRIVIA QUESTION #1</vt:lpstr>
      <vt:lpstr>TRIVIA QUESTION #2</vt:lpstr>
      <vt:lpstr>TRIVIA QUESTION #3</vt:lpstr>
      <vt:lpstr>TRIVIA QUESTION #4</vt:lpstr>
      <vt:lpstr>TRIVIA QUESTION #5</vt:lpstr>
      <vt:lpstr>TRIVIA QUESTION #6</vt:lpstr>
      <vt:lpstr>TRIVIA QUESTION #7</vt:lpstr>
      <vt:lpstr>TRIVIA QUESTION #8</vt:lpstr>
      <vt:lpstr>TRIVIA QUESTION #9</vt:lpstr>
      <vt:lpstr>TRIVIA QUESTION #10</vt:lpstr>
      <vt:lpstr>TRIVIA QUESTION #11</vt:lpstr>
      <vt:lpstr>TRIVIA QUESTION #12</vt:lpstr>
      <vt:lpstr>TRIVIA QUESTION #13</vt:lpstr>
      <vt:lpstr>TRIVIA QUESTION #14</vt:lpstr>
      <vt:lpstr>TRIVIA QUESTION #15</vt:lpstr>
      <vt:lpstr>TRIVIA QUESTION #16</vt:lpstr>
      <vt:lpstr>TRIVIA QUESTION #17</vt:lpstr>
      <vt:lpstr>TRIVIA QUESTION #18</vt:lpstr>
      <vt:lpstr>TRIVIA QUESTION #19</vt:lpstr>
      <vt:lpstr>TRIVIA QUESTION #20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</dc:creator>
  <cp:lastModifiedBy>Ruth</cp:lastModifiedBy>
  <cp:revision>1</cp:revision>
  <dcterms:modified xsi:type="dcterms:W3CDTF">2025-01-20T06:52:38Z</dcterms:modified>
</cp:coreProperties>
</file>